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4.xml" ContentType="application/vnd.openxmlformats-officedocument.theme+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3" r:id="rId1"/>
    <p:sldMasterId id="2147483668" r:id="rId2"/>
    <p:sldMasterId id="2147483674" r:id="rId3"/>
    <p:sldMasterId id="2147483648" r:id="rId4"/>
    <p:sldMasterId id="2147483684" r:id="rId5"/>
    <p:sldMasterId id="2147483697" r:id="rId6"/>
  </p:sldMasterIdLst>
  <p:notesMasterIdLst>
    <p:notesMasterId r:id="rId41"/>
  </p:notesMasterIdLst>
  <p:handoutMasterIdLst>
    <p:handoutMasterId r:id="rId42"/>
  </p:handoutMasterIdLst>
  <p:sldIdLst>
    <p:sldId id="355" r:id="rId7"/>
    <p:sldId id="356" r:id="rId8"/>
    <p:sldId id="388" r:id="rId9"/>
    <p:sldId id="373" r:id="rId10"/>
    <p:sldId id="374" r:id="rId11"/>
    <p:sldId id="406" r:id="rId12"/>
    <p:sldId id="375" r:id="rId13"/>
    <p:sldId id="381" r:id="rId14"/>
    <p:sldId id="382" r:id="rId15"/>
    <p:sldId id="378" r:id="rId16"/>
    <p:sldId id="379" r:id="rId17"/>
    <p:sldId id="380" r:id="rId18"/>
    <p:sldId id="383" r:id="rId19"/>
    <p:sldId id="384" r:id="rId20"/>
    <p:sldId id="385" r:id="rId21"/>
    <p:sldId id="386" r:id="rId22"/>
    <p:sldId id="387" r:id="rId23"/>
    <p:sldId id="389" r:id="rId24"/>
    <p:sldId id="390" r:id="rId25"/>
    <p:sldId id="391" r:id="rId26"/>
    <p:sldId id="392" r:id="rId27"/>
    <p:sldId id="395" r:id="rId28"/>
    <p:sldId id="397" r:id="rId29"/>
    <p:sldId id="396" r:id="rId30"/>
    <p:sldId id="401" r:id="rId31"/>
    <p:sldId id="400" r:id="rId32"/>
    <p:sldId id="403" r:id="rId33"/>
    <p:sldId id="404" r:id="rId34"/>
    <p:sldId id="394" r:id="rId35"/>
    <p:sldId id="372" r:id="rId36"/>
    <p:sldId id="398" r:id="rId37"/>
    <p:sldId id="399" r:id="rId38"/>
    <p:sldId id="402" r:id="rId39"/>
    <p:sldId id="405" r:id="rId40"/>
  </p:sldIdLst>
  <p:sldSz cx="9144000" cy="5143500" type="screen16x9"/>
  <p:notesSz cx="9925050" cy="6665913"/>
  <p:defaultTex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1620">
          <p15:clr>
            <a:srgbClr val="A4A3A4"/>
          </p15:clr>
        </p15:guide>
      </p15:sldGuideLst>
    </p:ext>
    <p:ext uri="{2D200454-40CA-4A62-9FC3-DE9A4176ACB9}">
      <p15:notesGuideLst xmlns:p15="http://schemas.microsoft.com/office/powerpoint/2012/main">
        <p15:guide id="1" orient="horz" pos="2100">
          <p15:clr>
            <a:srgbClr val="A4A3A4"/>
          </p15:clr>
        </p15:guide>
        <p15:guide id="2" pos="312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5293"/>
    <a:srgbClr val="98C6EA"/>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269D01E-BC32-4049-B463-5C60D7B0CCD2}" styleName="Designformatvorlage 2 - Akz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D083AE6-46FA-4A59-8FB0-9F97EB10719F}" styleName="Helle Formatvorlage 3 - Akz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Helle Formatvorlage 2 - Akz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4B1156A-380E-4F78-BDF5-A606A8083BF9}" styleName="Mittlere Formatvorlage 4 - Akz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74C1A8A3-306A-4EB7-A6B1-4F7E0EB9C5D6}" styleName="Mittlere Formatvorlage 3 - Akz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82" autoAdjust="0"/>
    <p:restoredTop sz="83791" autoAdjust="0"/>
  </p:normalViewPr>
  <p:slideViewPr>
    <p:cSldViewPr snapToGrid="0">
      <p:cViewPr>
        <p:scale>
          <a:sx n="75" d="100"/>
          <a:sy n="75" d="100"/>
        </p:scale>
        <p:origin x="1901" y="250"/>
      </p:cViewPr>
      <p:guideLst>
        <p:guide orient="horz" pos="2160"/>
        <p:guide pos="2880"/>
        <p:guide orient="horz" pos="162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131" d="100"/>
          <a:sy n="131" d="100"/>
        </p:scale>
        <p:origin x="-810" y="-96"/>
      </p:cViewPr>
      <p:guideLst>
        <p:guide orient="horz" pos="2100"/>
        <p:guide pos="312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handoutMaster" Target="handoutMasters/handoutMaster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itchFamily="34" charset="0"/>
                <a:cs typeface="Arial" pitchFamily="34" charset="0"/>
              </a:defRPr>
            </a:lvl1pPr>
          </a:lstStyle>
          <a:p>
            <a:pPr>
              <a:defRPr/>
            </a:pPr>
            <a:endParaRPr lang="en-GB" dirty="0"/>
          </a:p>
        </p:txBody>
      </p:sp>
      <p:sp>
        <p:nvSpPr>
          <p:cNvPr id="3" name="Datumsplatzhalter 2"/>
          <p:cNvSpPr>
            <a:spLocks noGrp="1"/>
          </p:cNvSpPr>
          <p:nvPr>
            <p:ph type="dt" sz="quarter"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Arial" pitchFamily="34" charset="0"/>
                <a:cs typeface="Arial" pitchFamily="34" charset="0"/>
              </a:defRPr>
            </a:lvl1pPr>
          </a:lstStyle>
          <a:p>
            <a:pPr>
              <a:defRPr/>
            </a:pPr>
            <a:fld id="{20751376-2EB8-4403-B858-305A8AAA6B01}" type="datetimeFigureOut">
              <a:rPr lang="en-GB"/>
              <a:pPr>
                <a:defRPr/>
              </a:pPr>
              <a:t>03/01/2025</a:t>
            </a:fld>
            <a:endParaRPr lang="en-GB" dirty="0"/>
          </a:p>
        </p:txBody>
      </p:sp>
      <p:sp>
        <p:nvSpPr>
          <p:cNvPr id="4" name="Fußzeilenplatzhalter 3"/>
          <p:cNvSpPr>
            <a:spLocks noGrp="1"/>
          </p:cNvSpPr>
          <p:nvPr>
            <p:ph type="ftr" sz="quarter" idx="2"/>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5" name="Foliennummernplatzhalter 4"/>
          <p:cNvSpPr>
            <a:spLocks noGrp="1"/>
          </p:cNvSpPr>
          <p:nvPr>
            <p:ph type="sldNum" sz="quarter" idx="3"/>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Arial" pitchFamily="34" charset="0"/>
                <a:cs typeface="Arial" pitchFamily="34" charset="0"/>
              </a:defRPr>
            </a:lvl1pPr>
          </a:lstStyle>
          <a:p>
            <a:pPr>
              <a:defRPr/>
            </a:pPr>
            <a:fld id="{62C15F7A-46C6-4AD2-BFEC-842DCCCC19C4}" type="slidenum">
              <a:rPr lang="en-GB"/>
              <a:pPr>
                <a:defRPr/>
              </a:pPr>
              <a:t>‹#›</a:t>
            </a:fld>
            <a:endParaRPr lang="en-GB"/>
          </a:p>
        </p:txBody>
      </p:sp>
    </p:spTree>
    <p:extLst>
      <p:ext uri="{BB962C8B-B14F-4D97-AF65-F5344CB8AC3E}">
        <p14:creationId xmlns:p14="http://schemas.microsoft.com/office/powerpoint/2010/main" val="28290957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3" name="Datumsplatzhalter 2"/>
          <p:cNvSpPr>
            <a:spLocks noGrp="1"/>
          </p:cNvSpPr>
          <p:nvPr>
            <p:ph type="dt"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mn-lt"/>
                <a:cs typeface="+mn-cs"/>
              </a:defRPr>
            </a:lvl1pPr>
          </a:lstStyle>
          <a:p>
            <a:pPr>
              <a:defRPr/>
            </a:pPr>
            <a:fld id="{89C46BC9-2C9E-4670-A85A-6A588BA2D405}" type="datetimeFigureOut">
              <a:rPr lang="en-GB"/>
              <a:pPr>
                <a:defRPr/>
              </a:pPr>
              <a:t>03/01/2025</a:t>
            </a:fld>
            <a:endParaRPr lang="en-GB"/>
          </a:p>
        </p:txBody>
      </p:sp>
      <p:sp>
        <p:nvSpPr>
          <p:cNvPr id="4" name="Folienbildplatzhalter 3"/>
          <p:cNvSpPr>
            <a:spLocks noGrp="1" noRot="1" noChangeAspect="1"/>
          </p:cNvSpPr>
          <p:nvPr>
            <p:ph type="sldImg" idx="2"/>
          </p:nvPr>
        </p:nvSpPr>
        <p:spPr>
          <a:xfrm>
            <a:off x="2740025" y="500063"/>
            <a:ext cx="4445000" cy="2500312"/>
          </a:xfrm>
          <a:prstGeom prst="rect">
            <a:avLst/>
          </a:prstGeom>
          <a:noFill/>
          <a:ln w="12700">
            <a:solidFill>
              <a:prstClr val="black"/>
            </a:solidFill>
          </a:ln>
        </p:spPr>
        <p:txBody>
          <a:bodyPr vert="horz" lIns="90708" tIns="45354" rIns="90708" bIns="45354" rtlCol="0" anchor="ctr"/>
          <a:lstStyle/>
          <a:p>
            <a:pPr lvl="0"/>
            <a:endParaRPr lang="en-GB" noProof="0"/>
          </a:p>
        </p:txBody>
      </p:sp>
      <p:sp>
        <p:nvSpPr>
          <p:cNvPr id="5" name="Notizenplatzhalter 4"/>
          <p:cNvSpPr>
            <a:spLocks noGrp="1"/>
          </p:cNvSpPr>
          <p:nvPr>
            <p:ph type="body" sz="quarter" idx="3"/>
          </p:nvPr>
        </p:nvSpPr>
        <p:spPr>
          <a:xfrm>
            <a:off x="992506" y="3166309"/>
            <a:ext cx="7940040" cy="2999661"/>
          </a:xfrm>
          <a:prstGeom prst="rect">
            <a:avLst/>
          </a:prstGeom>
        </p:spPr>
        <p:txBody>
          <a:bodyPr vert="horz" wrap="square" lIns="90708" tIns="45354" rIns="90708" bIns="45354" numCol="1" anchor="t" anchorCtr="0" compatLnSpc="1">
            <a:prstTxWarp prst="textNoShape">
              <a:avLst/>
            </a:prstTxWarp>
            <a:normAutofit/>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GB" dirty="0"/>
          </a:p>
        </p:txBody>
      </p:sp>
      <p:sp>
        <p:nvSpPr>
          <p:cNvPr id="6" name="Fußzeilenplatzhalter 5"/>
          <p:cNvSpPr>
            <a:spLocks noGrp="1"/>
          </p:cNvSpPr>
          <p:nvPr>
            <p:ph type="ftr" sz="quarter" idx="4"/>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7" name="Foliennummernplatzhalter 6"/>
          <p:cNvSpPr>
            <a:spLocks noGrp="1"/>
          </p:cNvSpPr>
          <p:nvPr>
            <p:ph type="sldNum" sz="quarter" idx="5"/>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mn-lt"/>
                <a:cs typeface="+mn-cs"/>
              </a:defRPr>
            </a:lvl1pPr>
          </a:lstStyle>
          <a:p>
            <a:pPr>
              <a:defRPr/>
            </a:pPr>
            <a:fld id="{00AFC6D0-44D5-4EB7-828F-6F464F83D79A}" type="slidenum">
              <a:rPr lang="en-GB"/>
              <a:pPr>
                <a:defRPr/>
              </a:pPr>
              <a:t>‹#›</a:t>
            </a:fld>
            <a:endParaRPr lang="en-GB"/>
          </a:p>
        </p:txBody>
      </p:sp>
    </p:spTree>
    <p:extLst>
      <p:ext uri="{BB962C8B-B14F-4D97-AF65-F5344CB8AC3E}">
        <p14:creationId xmlns:p14="http://schemas.microsoft.com/office/powerpoint/2010/main" val="229799730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Arial" pitchFamily="34" charset="0"/>
      </a:defRPr>
    </a:lvl1pPr>
    <a:lvl2pPr marL="182563" indent="-182563" algn="l" rtl="0" fontAlgn="base">
      <a:spcBef>
        <a:spcPct val="30000"/>
      </a:spcBef>
      <a:spcAft>
        <a:spcPct val="0"/>
      </a:spcAft>
      <a:buFont typeface="Arial" charset="0"/>
      <a:buChar char="•"/>
      <a:defRPr sz="1200" kern="1200">
        <a:solidFill>
          <a:schemeClr val="tx1"/>
        </a:solidFill>
        <a:latin typeface="+mn-lt"/>
        <a:ea typeface="+mn-ea"/>
        <a:cs typeface="Arial" charset="0"/>
      </a:defRPr>
    </a:lvl2pPr>
    <a:lvl3pPr marL="355600" indent="-173038" algn="l" rtl="0" fontAlgn="base">
      <a:spcBef>
        <a:spcPct val="30000"/>
      </a:spcBef>
      <a:spcAft>
        <a:spcPct val="0"/>
      </a:spcAft>
      <a:buFont typeface="Symbol" pitchFamily="18" charset="2"/>
      <a:buChar char="-"/>
      <a:defRPr sz="1200" kern="1200">
        <a:solidFill>
          <a:schemeClr val="tx1"/>
        </a:solidFill>
        <a:latin typeface="+mn-lt"/>
        <a:ea typeface="+mn-ea"/>
        <a:cs typeface="Arial" charset="0"/>
      </a:defRPr>
    </a:lvl3pPr>
    <a:lvl4pPr marL="538163" indent="-182563" algn="l" rtl="0" fontAlgn="base">
      <a:spcBef>
        <a:spcPct val="30000"/>
      </a:spcBef>
      <a:spcAft>
        <a:spcPct val="0"/>
      </a:spcAft>
      <a:buFont typeface="Courier New" pitchFamily="49" charset="0"/>
      <a:buChar char="o"/>
      <a:defRPr sz="1200" kern="1200">
        <a:solidFill>
          <a:schemeClr val="tx1"/>
        </a:solidFill>
        <a:latin typeface="+mn-lt"/>
        <a:ea typeface="+mn-ea"/>
        <a:cs typeface="Arial" charset="0"/>
      </a:defRPr>
    </a:lvl4pPr>
    <a:lvl5pPr marL="720725" indent="-182563" algn="l" rtl="0" fontAlgn="base">
      <a:spcBef>
        <a:spcPct val="30000"/>
      </a:spcBef>
      <a:spcAft>
        <a:spcPct val="0"/>
      </a:spcAft>
      <a:buFont typeface="Wingdings" pitchFamily="2" charset="2"/>
      <a:buChar char="§"/>
      <a:defRPr sz="1200" kern="1200">
        <a:solidFill>
          <a:schemeClr val="tx1"/>
        </a:solidFill>
        <a:latin typeface="+mn-lt"/>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740025" y="500063"/>
            <a:ext cx="4445000" cy="2500312"/>
          </a:xfrm>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1</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solidFill>
                  <a:srgbClr val="DBD9D9"/>
                </a:solidFill>
                <a:effectLst/>
                <a:latin typeface="Consolas" panose="020B0609020204030204" pitchFamily="49" charset="0"/>
              </a:rPr>
              <a:t>x </a:t>
            </a:r>
            <a:r>
              <a:rPr lang="en-US" b="1" dirty="0">
                <a:solidFill>
                  <a:srgbClr val="AD3EFE"/>
                </a:solidFill>
                <a:effectLst/>
                <a:latin typeface="Consolas" panose="020B0609020204030204" pitchFamily="49" charset="0"/>
              </a:rPr>
              <a:t>=</a:t>
            </a:r>
            <a:r>
              <a:rPr lang="en-US" b="0" dirty="0">
                <a:solidFill>
                  <a:srgbClr val="DBD9D9"/>
                </a:solidFill>
                <a:effectLst/>
                <a:latin typeface="Consolas" panose="020B0609020204030204" pitchFamily="49" charset="0"/>
              </a:rPr>
              <a:t> </a:t>
            </a:r>
            <a:r>
              <a:rPr lang="en-US" b="0" dirty="0">
                <a:solidFill>
                  <a:srgbClr val="DFD5D5"/>
                </a:solidFill>
                <a:effectLst/>
                <a:latin typeface="Consolas" panose="020B0609020204030204" pitchFamily="49" charset="0"/>
              </a:rPr>
              <a:t>[</a:t>
            </a:r>
            <a:r>
              <a:rPr lang="en-US" b="0" dirty="0">
                <a:solidFill>
                  <a:srgbClr val="AB6526"/>
                </a:solidFill>
                <a:effectLst/>
                <a:latin typeface="Consolas" panose="020B0609020204030204" pitchFamily="49" charset="0"/>
              </a:rPr>
              <a:t>0.84507014</a:t>
            </a:r>
            <a:r>
              <a:rPr lang="en-US" b="0" dirty="0">
                <a:solidFill>
                  <a:srgbClr val="DFD5D5"/>
                </a:solidFill>
                <a:effectLst/>
                <a:latin typeface="Consolas" panose="020B0609020204030204" pitchFamily="49" charset="0"/>
              </a:rPr>
              <a:t>,</a:t>
            </a:r>
            <a:r>
              <a:rPr lang="en-US" b="0" dirty="0">
                <a:solidFill>
                  <a:srgbClr val="DBD9D9"/>
                </a:solidFill>
                <a:effectLst/>
                <a:latin typeface="Consolas" panose="020B0609020204030204" pitchFamily="49" charset="0"/>
              </a:rPr>
              <a:t> </a:t>
            </a:r>
            <a:r>
              <a:rPr lang="en-US" b="0" dirty="0">
                <a:solidFill>
                  <a:srgbClr val="AB6526"/>
                </a:solidFill>
                <a:effectLst/>
                <a:latin typeface="Consolas" panose="020B0609020204030204" pitchFamily="49" charset="0"/>
              </a:rPr>
              <a:t>0.13539517760383665</a:t>
            </a:r>
            <a:r>
              <a:rPr lang="en-US" b="0" dirty="0">
                <a:solidFill>
                  <a:srgbClr val="DFD5D5"/>
                </a:solidFill>
                <a:effectLst/>
                <a:latin typeface="Consolas" panose="020B0609020204030204" pitchFamily="49" charset="0"/>
              </a:rPr>
              <a:t>,</a:t>
            </a:r>
            <a:r>
              <a:rPr lang="en-US" b="0" dirty="0">
                <a:solidFill>
                  <a:srgbClr val="DBD9D9"/>
                </a:solidFill>
                <a:effectLst/>
                <a:latin typeface="Consolas" panose="020B0609020204030204" pitchFamily="49" charset="0"/>
              </a:rPr>
              <a:t> </a:t>
            </a:r>
            <a:r>
              <a:rPr lang="en-US" b="0" dirty="0">
                <a:solidFill>
                  <a:srgbClr val="AB6526"/>
                </a:solidFill>
                <a:effectLst/>
                <a:latin typeface="Consolas" panose="020B0609020204030204" pitchFamily="49" charset="0"/>
              </a:rPr>
              <a:t>1.0</a:t>
            </a:r>
            <a:r>
              <a:rPr lang="en-US" b="0" dirty="0">
                <a:solidFill>
                  <a:srgbClr val="DFD5D5"/>
                </a:solidFill>
                <a:effectLst/>
                <a:latin typeface="Consolas" panose="020B0609020204030204" pitchFamily="49" charset="0"/>
              </a:rPr>
              <a:t>,</a:t>
            </a:r>
            <a:r>
              <a:rPr lang="en-US" b="0" dirty="0">
                <a:solidFill>
                  <a:srgbClr val="DBD9D9"/>
                </a:solidFill>
                <a:effectLst/>
                <a:latin typeface="Consolas" panose="020B0609020204030204" pitchFamily="49" charset="0"/>
              </a:rPr>
              <a:t> </a:t>
            </a:r>
            <a:r>
              <a:rPr lang="en-US" b="0" dirty="0">
                <a:solidFill>
                  <a:srgbClr val="AB6526"/>
                </a:solidFill>
                <a:effectLst/>
                <a:latin typeface="Consolas" panose="020B0609020204030204" pitchFamily="49" charset="0"/>
              </a:rPr>
              <a:t>0.50633148</a:t>
            </a:r>
            <a:r>
              <a:rPr lang="en-US" b="0" dirty="0">
                <a:solidFill>
                  <a:srgbClr val="DFD5D5"/>
                </a:solidFill>
                <a:effectLst/>
                <a:latin typeface="Consolas" panose="020B0609020204030204" pitchFamily="49" charset="0"/>
              </a:rPr>
              <a:t>,</a:t>
            </a:r>
            <a:r>
              <a:rPr lang="en-US" b="0" dirty="0">
                <a:solidFill>
                  <a:srgbClr val="DBD9D9"/>
                </a:solidFill>
                <a:effectLst/>
                <a:latin typeface="Consolas" panose="020B0609020204030204" pitchFamily="49" charset="0"/>
              </a:rPr>
              <a:t> </a:t>
            </a:r>
            <a:r>
              <a:rPr lang="en-US" b="0" dirty="0">
                <a:solidFill>
                  <a:srgbClr val="AB6526"/>
                </a:solidFill>
                <a:effectLst/>
                <a:latin typeface="Consolas" panose="020B0609020204030204" pitchFamily="49" charset="0"/>
              </a:rPr>
              <a:t>0.1885995</a:t>
            </a:r>
            <a:r>
              <a:rPr lang="en-US" b="0" dirty="0">
                <a:solidFill>
                  <a:srgbClr val="DFD5D5"/>
                </a:solidFill>
                <a:effectLst/>
                <a:latin typeface="Consolas" panose="020B0609020204030204" pitchFamily="49" charset="0"/>
              </a:rPr>
              <a:t>,</a:t>
            </a:r>
            <a:r>
              <a:rPr lang="en-US" b="0" dirty="0">
                <a:solidFill>
                  <a:srgbClr val="DBD9D9"/>
                </a:solidFill>
                <a:effectLst/>
                <a:latin typeface="Consolas" panose="020B0609020204030204" pitchFamily="49" charset="0"/>
              </a:rPr>
              <a:t> </a:t>
            </a:r>
            <a:r>
              <a:rPr lang="en-US" b="0" dirty="0">
                <a:solidFill>
                  <a:srgbClr val="AB6526"/>
                </a:solidFill>
                <a:effectLst/>
                <a:latin typeface="Consolas" panose="020B0609020204030204" pitchFamily="49" charset="0"/>
              </a:rPr>
              <a:t>0.75976072</a:t>
            </a:r>
            <a:r>
              <a:rPr lang="en-US" b="0" dirty="0">
                <a:solidFill>
                  <a:srgbClr val="DFD5D5"/>
                </a:solidFill>
                <a:effectLst/>
                <a:latin typeface="Consolas" panose="020B0609020204030204" pitchFamily="49" charset="0"/>
              </a:rPr>
              <a:t>,</a:t>
            </a:r>
            <a:r>
              <a:rPr lang="en-US" b="0" dirty="0">
                <a:solidFill>
                  <a:srgbClr val="DBD9D9"/>
                </a:solidFill>
                <a:effectLst/>
                <a:latin typeface="Consolas" panose="020B0609020204030204" pitchFamily="49" charset="0"/>
              </a:rPr>
              <a:t> </a:t>
            </a:r>
            <a:r>
              <a:rPr lang="en-US" b="0" dirty="0">
                <a:solidFill>
                  <a:srgbClr val="AB6526"/>
                </a:solidFill>
                <a:effectLst/>
                <a:latin typeface="Consolas" panose="020B0609020204030204" pitchFamily="49" charset="0"/>
              </a:rPr>
              <a:t>1.0</a:t>
            </a:r>
            <a:r>
              <a:rPr lang="en-US" b="0" dirty="0">
                <a:solidFill>
                  <a:srgbClr val="DFD5D5"/>
                </a:solidFill>
                <a:effectLst/>
                <a:latin typeface="Consolas" panose="020B0609020204030204" pitchFamily="49" charset="0"/>
              </a:rPr>
              <a:t>,</a:t>
            </a:r>
            <a:r>
              <a:rPr lang="en-US" b="0" dirty="0">
                <a:solidFill>
                  <a:srgbClr val="DBD9D9"/>
                </a:solidFill>
                <a:effectLst/>
                <a:latin typeface="Consolas" panose="020B0609020204030204" pitchFamily="49" charset="0"/>
              </a:rPr>
              <a:t> </a:t>
            </a:r>
            <a:r>
              <a:rPr lang="en-US" b="0" dirty="0">
                <a:solidFill>
                  <a:srgbClr val="AB6526"/>
                </a:solidFill>
                <a:effectLst/>
                <a:latin typeface="Consolas" panose="020B0609020204030204" pitchFamily="49" charset="0"/>
              </a:rPr>
              <a:t>1.0</a:t>
            </a:r>
            <a:r>
              <a:rPr lang="en-US" b="0" dirty="0">
                <a:solidFill>
                  <a:srgbClr val="DFD5D5"/>
                </a:solidFill>
                <a:effectLst/>
                <a:latin typeface="Consolas" panose="020B0609020204030204" pitchFamily="49" charset="0"/>
              </a:rPr>
              <a:t>,</a:t>
            </a:r>
            <a:r>
              <a:rPr lang="en-US" b="0" dirty="0">
                <a:solidFill>
                  <a:srgbClr val="DBD9D9"/>
                </a:solidFill>
                <a:effectLst/>
                <a:latin typeface="Consolas" panose="020B0609020204030204" pitchFamily="49" charset="0"/>
              </a:rPr>
              <a:t> </a:t>
            </a:r>
            <a:r>
              <a:rPr lang="en-US" b="0" dirty="0">
                <a:solidFill>
                  <a:srgbClr val="AB6526"/>
                </a:solidFill>
                <a:effectLst/>
                <a:latin typeface="Consolas" panose="020B0609020204030204" pitchFamily="49" charset="0"/>
              </a:rPr>
              <a:t>0.21309783</a:t>
            </a:r>
            <a:r>
              <a:rPr lang="en-US" b="0" dirty="0">
                <a:solidFill>
                  <a:srgbClr val="DFD5D5"/>
                </a:solidFill>
                <a:effectLst/>
                <a:latin typeface="Consolas" panose="020B0609020204030204" pitchFamily="49" charset="0"/>
              </a:rPr>
              <a:t>,</a:t>
            </a:r>
            <a:r>
              <a:rPr lang="en-US" b="0" dirty="0">
                <a:solidFill>
                  <a:srgbClr val="DBD9D9"/>
                </a:solidFill>
                <a:effectLst/>
                <a:latin typeface="Consolas" panose="020B0609020204030204" pitchFamily="49" charset="0"/>
              </a:rPr>
              <a:t> </a:t>
            </a:r>
            <a:r>
              <a:rPr lang="en-US" b="0" dirty="0">
                <a:solidFill>
                  <a:srgbClr val="AB6526"/>
                </a:solidFill>
                <a:effectLst/>
                <a:latin typeface="Consolas" panose="020B0609020204030204" pitchFamily="49" charset="0"/>
              </a:rPr>
              <a:t>0.5004223475169194</a:t>
            </a:r>
            <a:r>
              <a:rPr lang="en-US" b="0" dirty="0">
                <a:solidFill>
                  <a:srgbClr val="DFD5D5"/>
                </a:solidFill>
                <a:effectLst/>
                <a:latin typeface="Consolas" panose="020B0609020204030204" pitchFamily="49" charset="0"/>
              </a:rPr>
              <a:t>,</a:t>
            </a:r>
            <a:r>
              <a:rPr lang="en-US" b="0" dirty="0">
                <a:solidFill>
                  <a:srgbClr val="DBD9D9"/>
                </a:solidFill>
                <a:effectLst/>
                <a:latin typeface="Consolas" panose="020B0609020204030204" pitchFamily="49" charset="0"/>
              </a:rPr>
              <a:t> </a:t>
            </a:r>
            <a:r>
              <a:rPr lang="en-US" b="0" dirty="0">
                <a:solidFill>
                  <a:srgbClr val="AB6526"/>
                </a:solidFill>
                <a:effectLst/>
                <a:latin typeface="Consolas" panose="020B0609020204030204" pitchFamily="49" charset="0"/>
              </a:rPr>
              <a:t>0.66487426</a:t>
            </a:r>
            <a:r>
              <a:rPr lang="en-US" b="0" dirty="0">
                <a:solidFill>
                  <a:srgbClr val="DFD5D5"/>
                </a:solidFill>
                <a:effectLst/>
                <a:latin typeface="Consolas" panose="020B0609020204030204" pitchFamily="49" charset="0"/>
              </a:rPr>
              <a:t>,</a:t>
            </a:r>
            <a:r>
              <a:rPr lang="en-US" b="0" dirty="0">
                <a:solidFill>
                  <a:srgbClr val="DBD9D9"/>
                </a:solidFill>
                <a:effectLst/>
                <a:latin typeface="Consolas" panose="020B0609020204030204" pitchFamily="49" charset="0"/>
              </a:rPr>
              <a:t> </a:t>
            </a:r>
            <a:r>
              <a:rPr lang="en-US" b="0" dirty="0">
                <a:solidFill>
                  <a:srgbClr val="AB6526"/>
                </a:solidFill>
                <a:effectLst/>
                <a:latin typeface="Consolas" panose="020B0609020204030204" pitchFamily="49" charset="0"/>
              </a:rPr>
              <a:t>0.7993062197679878</a:t>
            </a:r>
            <a:r>
              <a:rPr lang="en-US" b="0" dirty="0">
                <a:solidFill>
                  <a:srgbClr val="DFD5D5"/>
                </a:solidFill>
                <a:effectLst/>
                <a:latin typeface="Consolas" panose="020B0609020204030204" pitchFamily="49" charset="0"/>
              </a:rPr>
              <a:t>,</a:t>
            </a:r>
            <a:r>
              <a:rPr lang="en-US" b="0" dirty="0">
                <a:solidFill>
                  <a:srgbClr val="DBD9D9"/>
                </a:solidFill>
                <a:effectLst/>
                <a:latin typeface="Consolas" panose="020B0609020204030204" pitchFamily="49" charset="0"/>
              </a:rPr>
              <a:t> </a:t>
            </a:r>
            <a:r>
              <a:rPr lang="en-US" b="0" dirty="0">
                <a:solidFill>
                  <a:srgbClr val="AB6526"/>
                </a:solidFill>
                <a:effectLst/>
                <a:latin typeface="Consolas" panose="020B0609020204030204" pitchFamily="49" charset="0"/>
              </a:rPr>
              <a:t>0.6071382305792775</a:t>
            </a:r>
            <a:r>
              <a:rPr lang="en-US" b="0" dirty="0">
                <a:solidFill>
                  <a:srgbClr val="DFD5D5"/>
                </a:solidFill>
                <a:effectLst/>
                <a:latin typeface="Consolas" panose="020B0609020204030204" pitchFamily="49" charset="0"/>
              </a:rPr>
              <a:t>,</a:t>
            </a:r>
            <a:r>
              <a:rPr lang="en-US" b="0" dirty="0">
                <a:solidFill>
                  <a:srgbClr val="DBD9D9"/>
                </a:solidFill>
                <a:effectLst/>
                <a:latin typeface="Consolas" panose="020B0609020204030204" pitchFamily="49" charset="0"/>
              </a:rPr>
              <a:t> </a:t>
            </a:r>
            <a:r>
              <a:rPr lang="en-US" b="0" dirty="0">
                <a:solidFill>
                  <a:srgbClr val="AB6526"/>
                </a:solidFill>
                <a:effectLst/>
                <a:latin typeface="Consolas" panose="020B0609020204030204" pitchFamily="49" charset="0"/>
              </a:rPr>
              <a:t>0.23569906134107818</a:t>
            </a:r>
            <a:r>
              <a:rPr lang="en-US" b="0" dirty="0">
                <a:solidFill>
                  <a:srgbClr val="DFD5D5"/>
                </a:solidFill>
                <a:effectLst/>
                <a:latin typeface="Consolas" panose="020B0609020204030204" pitchFamily="49" charset="0"/>
              </a:rPr>
              <a:t>,</a:t>
            </a:r>
            <a:r>
              <a:rPr lang="en-US" b="0" dirty="0">
                <a:solidFill>
                  <a:srgbClr val="DBD9D9"/>
                </a:solidFill>
                <a:effectLst/>
                <a:latin typeface="Consolas" panose="020B0609020204030204" pitchFamily="49" charset="0"/>
              </a:rPr>
              <a:t> </a:t>
            </a:r>
            <a:r>
              <a:rPr lang="en-US" b="0" dirty="0">
                <a:solidFill>
                  <a:srgbClr val="AB6526"/>
                </a:solidFill>
                <a:effectLst/>
                <a:latin typeface="Consolas" panose="020B0609020204030204" pitchFamily="49" charset="0"/>
              </a:rPr>
              <a:t>0.9707206995435914</a:t>
            </a:r>
            <a:r>
              <a:rPr lang="en-US" b="0" dirty="0">
                <a:solidFill>
                  <a:srgbClr val="DFD5D5"/>
                </a:solidFill>
                <a:effectLst/>
                <a:latin typeface="Consolas" panose="020B0609020204030204" pitchFamily="49" charset="0"/>
              </a:rPr>
              <a:t>,</a:t>
            </a:r>
            <a:r>
              <a:rPr lang="en-US" b="0" dirty="0">
                <a:solidFill>
                  <a:srgbClr val="DBD9D9"/>
                </a:solidFill>
                <a:effectLst/>
                <a:latin typeface="Consolas" panose="020B0609020204030204" pitchFamily="49" charset="0"/>
              </a:rPr>
              <a:t> </a:t>
            </a:r>
            <a:r>
              <a:rPr lang="en-US" b="0" dirty="0">
                <a:solidFill>
                  <a:srgbClr val="AB6526"/>
                </a:solidFill>
                <a:effectLst/>
                <a:latin typeface="Consolas" panose="020B0609020204030204" pitchFamily="49" charset="0"/>
              </a:rPr>
              <a:t>0.35020139</a:t>
            </a:r>
            <a:r>
              <a:rPr lang="en-US" b="0" dirty="0">
                <a:solidFill>
                  <a:srgbClr val="DFD5D5"/>
                </a:solidFill>
                <a:effectLst/>
                <a:latin typeface="Consolas" panose="020B0609020204030204" pitchFamily="49" charset="0"/>
              </a:rPr>
              <a:t>,</a:t>
            </a:r>
            <a:r>
              <a:rPr lang="en-US" b="0" dirty="0">
                <a:solidFill>
                  <a:srgbClr val="DBD9D9"/>
                </a:solidFill>
                <a:effectLst/>
                <a:latin typeface="Consolas" panose="020B0609020204030204" pitchFamily="49" charset="0"/>
              </a:rPr>
              <a:t> </a:t>
            </a:r>
            <a:r>
              <a:rPr lang="en-US" b="0" dirty="0">
                <a:solidFill>
                  <a:srgbClr val="AB6526"/>
                </a:solidFill>
                <a:effectLst/>
                <a:latin typeface="Consolas" panose="020B0609020204030204" pitchFamily="49" charset="0"/>
              </a:rPr>
              <a:t>0.35176575</a:t>
            </a:r>
            <a:r>
              <a:rPr lang="en-US" b="0" dirty="0">
                <a:solidFill>
                  <a:srgbClr val="DFD5D5"/>
                </a:solidFill>
                <a:effectLst/>
                <a:latin typeface="Consolas" panose="020B0609020204030204" pitchFamily="49" charset="0"/>
              </a:rPr>
              <a:t>,</a:t>
            </a:r>
            <a:r>
              <a:rPr lang="en-US" b="0" dirty="0">
                <a:solidFill>
                  <a:srgbClr val="DBD9D9"/>
                </a:solidFill>
                <a:effectLst/>
                <a:latin typeface="Consolas" panose="020B0609020204030204" pitchFamily="49" charset="0"/>
              </a:rPr>
              <a:t> </a:t>
            </a:r>
            <a:r>
              <a:rPr lang="en-US" b="0" dirty="0">
                <a:solidFill>
                  <a:srgbClr val="AB6526"/>
                </a:solidFill>
                <a:effectLst/>
                <a:latin typeface="Consolas" panose="020B0609020204030204" pitchFamily="49" charset="0"/>
              </a:rPr>
              <a:t>0.54754628</a:t>
            </a:r>
            <a:r>
              <a:rPr lang="en-US" b="0" dirty="0">
                <a:solidFill>
                  <a:srgbClr val="DFD5D5"/>
                </a:solidFill>
                <a:effectLst/>
                <a:latin typeface="Consolas" panose="020B0609020204030204" pitchFamily="49" charset="0"/>
              </a:rPr>
              <a:t>,</a:t>
            </a:r>
            <a:r>
              <a:rPr lang="en-US" b="0" dirty="0">
                <a:solidFill>
                  <a:srgbClr val="DBD9D9"/>
                </a:solidFill>
                <a:effectLst/>
                <a:latin typeface="Consolas" panose="020B0609020204030204" pitchFamily="49" charset="0"/>
              </a:rPr>
              <a:t> </a:t>
            </a:r>
            <a:r>
              <a:rPr lang="en-US" b="0" dirty="0">
                <a:solidFill>
                  <a:srgbClr val="AB6526"/>
                </a:solidFill>
                <a:effectLst/>
                <a:latin typeface="Consolas" panose="020B0609020204030204" pitchFamily="49" charset="0"/>
              </a:rPr>
              <a:t>0.0</a:t>
            </a:r>
            <a:r>
              <a:rPr lang="en-US" b="0" dirty="0">
                <a:solidFill>
                  <a:srgbClr val="DFD5D5"/>
                </a:solidFill>
                <a:effectLst/>
                <a:latin typeface="Consolas" panose="020B0609020204030204" pitchFamily="49" charset="0"/>
              </a:rPr>
              <a:t>]</a:t>
            </a:r>
            <a:endParaRPr lang="en-US" b="0" dirty="0">
              <a:solidFill>
                <a:srgbClr val="DBD9D9"/>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28</a:t>
            </a:fld>
            <a:endParaRPr lang="en-GB"/>
          </a:p>
        </p:txBody>
      </p:sp>
    </p:spTree>
    <p:extLst>
      <p:ext uri="{BB962C8B-B14F-4D97-AF65-F5344CB8AC3E}">
        <p14:creationId xmlns:p14="http://schemas.microsoft.com/office/powerpoint/2010/main" val="3205965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38338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2500" noProof="0" dirty="0"/>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baseline="0" noProof="0" dirty="0" smtClean="0"/>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4806203"/>
            <a:ext cx="575236" cy="26894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6" name="Foliennummernplatzhalter 5"/>
          <p:cNvSpPr>
            <a:spLocks noGrp="1"/>
          </p:cNvSpPr>
          <p:nvPr>
            <p:ph type="sldNum" sz="quarter" idx="12"/>
          </p:nvPr>
        </p:nvSpPr>
        <p:spPr/>
        <p:txBody>
          <a:bodyPr/>
          <a:lstStyle/>
          <a:p>
            <a:fld id="{CE58CB1E-F828-4F11-99E0-327109AF9DA4}" type="slidenum">
              <a:rPr lang="de-DE" smtClean="0"/>
              <a:pPr/>
              <a:t>‹#›</a:t>
            </a:fld>
            <a:endParaRPr lang="de-DE" dirty="0"/>
          </a:p>
        </p:txBody>
      </p:sp>
      <p:sp>
        <p:nvSpPr>
          <p:cNvPr id="7" name="Fußzeilenplatzhalter 6"/>
          <p:cNvSpPr>
            <a:spLocks noGrp="1"/>
          </p:cNvSpPr>
          <p:nvPr>
            <p:ph type="ftr" sz="quarter" idx="13"/>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 + Text">
    <p:spTree>
      <p:nvGrpSpPr>
        <p:cNvPr id="1" name=""/>
        <p:cNvGrpSpPr/>
        <p:nvPr/>
      </p:nvGrpSpPr>
      <p:grpSpPr>
        <a:xfrm>
          <a:off x="0" y="0"/>
          <a:ext cx="0" cy="0"/>
          <a:chOff x="0" y="0"/>
          <a:chExt cx="0" cy="0"/>
        </a:xfrm>
      </p:grpSpPr>
      <p:sp useBgFill="1">
        <p:nvSpPr>
          <p:cNvPr id="3" name="Inhaltsplatzhalter 2"/>
          <p:cNvSpPr>
            <a:spLocks noGrp="1"/>
          </p:cNvSpPr>
          <p:nvPr>
            <p:ph idx="1" hasCustomPrompt="1"/>
          </p:nvPr>
        </p:nvSpPr>
        <p:spPr>
          <a:xfrm>
            <a:off x="319090" y="2143125"/>
            <a:ext cx="8508999" cy="2543175"/>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useBgFill="1">
        <p:nvSpPr>
          <p:cNvPr id="10" name="Titel 1"/>
          <p:cNvSpPr>
            <a:spLocks noGrp="1"/>
          </p:cNvSpPr>
          <p:nvPr>
            <p:ph type="title" hasCustomPrompt="1"/>
          </p:nvPr>
        </p:nvSpPr>
        <p:spPr>
          <a:xfrm>
            <a:off x="319090" y="972000"/>
            <a:ext cx="8508999" cy="410369"/>
          </a:xfrm>
          <a:prstGeom prst="rect">
            <a:avLst/>
          </a:prstGeom>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useBgFill="1">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useBgFill="1">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 useBgFill="1">
        <p:nvSpPr>
          <p:cNvPr id="6" name="Textplatzhalter 7"/>
          <p:cNvSpPr>
            <a:spLocks noGrp="1"/>
          </p:cNvSpPr>
          <p:nvPr>
            <p:ph type="body" sz="quarter" idx="13" hasCustomPrompt="1"/>
          </p:nvPr>
        </p:nvSpPr>
        <p:spPr>
          <a:xfrm>
            <a:off x="319090" y="1600200"/>
            <a:ext cx="8508999" cy="505305"/>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Tree>
    <p:extLst>
      <p:ext uri="{BB962C8B-B14F-4D97-AF65-F5344CB8AC3E}">
        <p14:creationId xmlns:p14="http://schemas.microsoft.com/office/powerpoint/2010/main" val="2183948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11" name="Inhaltsplatzhalter 2"/>
          <p:cNvSpPr>
            <a:spLocks noGrp="1"/>
          </p:cNvSpPr>
          <p:nvPr>
            <p:ph idx="14" hasCustomPrompt="1"/>
          </p:nvPr>
        </p:nvSpPr>
        <p:spPr>
          <a:xfrm>
            <a:off x="319091" y="1602000"/>
            <a:ext cx="4180910" cy="309562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3" name="Inhaltsplatzhalter 2"/>
          <p:cNvSpPr>
            <a:spLocks noGrp="1"/>
          </p:cNvSpPr>
          <p:nvPr>
            <p:ph idx="15" hasCustomPrompt="1"/>
          </p:nvPr>
        </p:nvSpPr>
        <p:spPr>
          <a:xfrm>
            <a:off x="4647179" y="1602000"/>
            <a:ext cx="4180910" cy="309562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6"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baseline="0" noProof="0" dirty="0"/>
            </a:lvl1pPr>
          </a:lstStyle>
          <a:p>
            <a:pPr lvl="0"/>
            <a:r>
              <a:rPr lang="de-DE" noProof="0" dirty="0"/>
              <a:t>Titel durch Klicken bearbeiten</a:t>
            </a:r>
          </a:p>
        </p:txBody>
      </p:sp>
      <p:sp>
        <p:nvSpPr>
          <p:cNvPr id="6" name="Foliennummernplatzhalter 5"/>
          <p:cNvSpPr>
            <a:spLocks noGrp="1"/>
          </p:cNvSpPr>
          <p:nvPr>
            <p:ph type="sldNum" sz="quarter" idx="16"/>
          </p:nvPr>
        </p:nvSpPr>
        <p:spPr/>
        <p:txBody>
          <a:bodyPr/>
          <a:lstStyle/>
          <a:p>
            <a:fld id="{CE58CB1E-F828-4F11-99E0-327109AF9DA4}" type="slidenum">
              <a:rPr lang="de-DE" smtClean="0"/>
              <a:pPr/>
              <a:t>‹#›</a:t>
            </a:fld>
            <a:endParaRPr lang="de-DE" dirty="0"/>
          </a:p>
        </p:txBody>
      </p:sp>
      <p:sp>
        <p:nvSpPr>
          <p:cNvPr id="8" name="Fußzeilenplatzhalter 7"/>
          <p:cNvSpPr>
            <a:spLocks noGrp="1"/>
          </p:cNvSpPr>
          <p:nvPr>
            <p:ph type="ftr" sz="quarter" idx="17"/>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34629014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Zwei Inhalte + Text">
    <p:spTree>
      <p:nvGrpSpPr>
        <p:cNvPr id="1" name=""/>
        <p:cNvGrpSpPr/>
        <p:nvPr/>
      </p:nvGrpSpPr>
      <p:grpSpPr>
        <a:xfrm>
          <a:off x="0" y="0"/>
          <a:ext cx="0" cy="0"/>
          <a:chOff x="0" y="0"/>
          <a:chExt cx="0" cy="0"/>
        </a:xfrm>
      </p:grpSpPr>
      <p:sp>
        <p:nvSpPr>
          <p:cNvPr id="18" name="Textplatzhalter 7"/>
          <p:cNvSpPr>
            <a:spLocks noGrp="1"/>
          </p:cNvSpPr>
          <p:nvPr>
            <p:ph type="body" sz="quarter" idx="13" hasCustomPrompt="1"/>
          </p:nvPr>
        </p:nvSpPr>
        <p:spPr>
          <a:xfrm>
            <a:off x="319090" y="1600200"/>
            <a:ext cx="8508999" cy="4957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
        <p:nvSpPr>
          <p:cNvPr id="13"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de-DE" noProof="0"/>
              <a:t>Dr. rer. nat. Erika Mustermann (TUM) | kann beliebig erweitert werden | Infos mit Strich trennen</a:t>
            </a:r>
          </a:p>
        </p:txBody>
      </p:sp>
      <p:sp>
        <p:nvSpPr>
          <p:cNvPr id="8" name="Inhaltsplatzhalter 9"/>
          <p:cNvSpPr>
            <a:spLocks noGrp="1"/>
          </p:cNvSpPr>
          <p:nvPr>
            <p:ph sz="quarter" idx="18"/>
          </p:nvPr>
        </p:nvSpPr>
        <p:spPr>
          <a:xfrm>
            <a:off x="316992" y="2148752"/>
            <a:ext cx="4188333" cy="2547074"/>
          </a:xfrm>
          <a:prstGeom prst="rect">
            <a:avLst/>
          </a:prstGeom>
        </p:spPr>
        <p:txBody>
          <a:bodyPr lIns="0" rIns="0"/>
          <a:lstStyle>
            <a:lvl1pPr>
              <a:defRPr lang="de-DE" sz="1400" kern="1200" noProof="0" dirty="0" smtClean="0">
                <a:solidFill>
                  <a:schemeClr val="tx1"/>
                </a:solidFill>
                <a:latin typeface="+mn-lt"/>
                <a:ea typeface="+mn-ea"/>
                <a:cs typeface="+mn-cs"/>
              </a:defRPr>
            </a:lvl1pPr>
            <a:lvl2pPr>
              <a:defRPr sz="1400"/>
            </a:lvl2pPr>
            <a:lvl3pPr>
              <a:defRPr sz="1400" baseline="0"/>
            </a:lvl3pPr>
          </a:lstStyle>
          <a:p>
            <a:pPr lvl="0"/>
            <a:r>
              <a:rPr lang="de-DE" dirty="0"/>
              <a:t>Textmasterformate durch Klicken bearbeiten</a:t>
            </a:r>
          </a:p>
          <a:p>
            <a:pPr lvl="1"/>
            <a:r>
              <a:rPr lang="de-DE" dirty="0"/>
              <a:t>Zweite Ebene</a:t>
            </a:r>
          </a:p>
          <a:p>
            <a:pPr lvl="2"/>
            <a:r>
              <a:rPr lang="de-DE" dirty="0"/>
              <a:t>Dritte Ebene</a:t>
            </a:r>
          </a:p>
        </p:txBody>
      </p:sp>
      <p:sp>
        <p:nvSpPr>
          <p:cNvPr id="11" name="Bildplatzhalter 2"/>
          <p:cNvSpPr>
            <a:spLocks noGrp="1"/>
          </p:cNvSpPr>
          <p:nvPr>
            <p:ph type="pic" sz="quarter" idx="14" hasCustomPrompt="1"/>
          </p:nvPr>
        </p:nvSpPr>
        <p:spPr>
          <a:xfrm>
            <a:off x="4648200" y="2148840"/>
            <a:ext cx="4180392" cy="2546911"/>
          </a:xfrm>
          <a:prstGeom prst="rect">
            <a:avLst/>
          </a:prstGeom>
        </p:spPr>
        <p:txBody>
          <a:bodyPr/>
          <a:lstStyle>
            <a:lvl1pPr>
              <a:lnSpc>
                <a:spcPct val="114000"/>
              </a:lnSpc>
              <a:defRPr sz="1400"/>
            </a:lvl1pPr>
          </a:lstStyle>
          <a:p>
            <a:endParaRPr lang="de-DE" dirty="0"/>
          </a:p>
        </p:txBody>
      </p:sp>
    </p:spTree>
    <p:extLst>
      <p:ext uri="{BB962C8B-B14F-4D97-AF65-F5344CB8AC3E}">
        <p14:creationId xmlns:p14="http://schemas.microsoft.com/office/powerpoint/2010/main" val="11115081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Zwei Inhalte + Text (Hintergrund)">
    <p:spTree>
      <p:nvGrpSpPr>
        <p:cNvPr id="1" name=""/>
        <p:cNvGrpSpPr/>
        <p:nvPr/>
      </p:nvGrpSpPr>
      <p:grpSpPr>
        <a:xfrm>
          <a:off x="0" y="0"/>
          <a:ext cx="0" cy="0"/>
          <a:chOff x="0" y="0"/>
          <a:chExt cx="0" cy="0"/>
        </a:xfrm>
      </p:grpSpPr>
      <p:sp>
        <p:nvSpPr>
          <p:cNvPr id="9" name="Rechteck 8"/>
          <p:cNvSpPr/>
          <p:nvPr userDrawn="1"/>
        </p:nvSpPr>
        <p:spPr bwMode="auto">
          <a:xfrm>
            <a:off x="0" y="2152650"/>
            <a:ext cx="9144000" cy="299085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hangingPunct="0"/>
            <a:endParaRPr lang="de-DE" sz="1000">
              <a:latin typeface="Arial" pitchFamily="34" charset="0"/>
            </a:endParaRPr>
          </a:p>
        </p:txBody>
      </p:sp>
      <p:sp>
        <p:nvSpPr>
          <p:cNvPr id="13"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de-DE" noProof="0"/>
              <a:t>Dr. rer. nat. Erika Mustermann (TUM) | kann beliebig erweitert werden | Infos mit Strich trennen</a:t>
            </a:r>
          </a:p>
        </p:txBody>
      </p:sp>
      <p:sp>
        <p:nvSpPr>
          <p:cNvPr id="8" name="Inhaltsplatzhalter 9"/>
          <p:cNvSpPr>
            <a:spLocks noGrp="1"/>
          </p:cNvSpPr>
          <p:nvPr>
            <p:ph sz="quarter" idx="18"/>
          </p:nvPr>
        </p:nvSpPr>
        <p:spPr>
          <a:xfrm>
            <a:off x="316992" y="2152650"/>
            <a:ext cx="4197858" cy="2552700"/>
          </a:xfrm>
          <a:prstGeom prst="rect">
            <a:avLst/>
          </a:prstGeom>
        </p:spPr>
        <p:txBody>
          <a:bodyPr lIns="0" rIns="0"/>
          <a:lstStyle>
            <a:lvl1pPr>
              <a:defRPr lang="de-DE" sz="1400" kern="1200" noProof="0" dirty="0" smtClean="0">
                <a:solidFill>
                  <a:schemeClr val="tx1"/>
                </a:solidFill>
                <a:latin typeface="+mn-lt"/>
                <a:ea typeface="+mn-ea"/>
                <a:cs typeface="+mn-cs"/>
              </a:defRPr>
            </a:lvl1pPr>
            <a:lvl2pPr>
              <a:defRPr sz="1400"/>
            </a:lvl2pPr>
            <a:lvl3pPr>
              <a:defRPr sz="1400" baseline="0"/>
            </a:lvl3pPr>
          </a:lstStyle>
          <a:p>
            <a:pPr lvl="0"/>
            <a:r>
              <a:rPr lang="de-DE" dirty="0"/>
              <a:t>Textmasterformate durch Klicken bearbeiten</a:t>
            </a:r>
          </a:p>
          <a:p>
            <a:pPr lvl="1"/>
            <a:r>
              <a:rPr lang="de-DE" dirty="0"/>
              <a:t>Zweite Ebene</a:t>
            </a:r>
          </a:p>
          <a:p>
            <a:pPr lvl="2"/>
            <a:r>
              <a:rPr lang="de-DE" dirty="0"/>
              <a:t>Dritte Ebene</a:t>
            </a:r>
          </a:p>
        </p:txBody>
      </p:sp>
      <p:sp>
        <p:nvSpPr>
          <p:cNvPr id="11" name="Bildplatzhalter 2"/>
          <p:cNvSpPr>
            <a:spLocks noGrp="1"/>
          </p:cNvSpPr>
          <p:nvPr>
            <p:ph type="pic" sz="quarter" idx="14" hasCustomPrompt="1"/>
          </p:nvPr>
        </p:nvSpPr>
        <p:spPr>
          <a:xfrm>
            <a:off x="4648200" y="2143125"/>
            <a:ext cx="4180392" cy="2543176"/>
          </a:xfrm>
          <a:prstGeom prst="rect">
            <a:avLst/>
          </a:prstGeom>
        </p:spPr>
        <p:txBody>
          <a:bodyPr/>
          <a:lstStyle>
            <a:lvl1pPr>
              <a:lnSpc>
                <a:spcPct val="114000"/>
              </a:lnSpc>
              <a:defRPr sz="1400"/>
            </a:lvl1pPr>
          </a:lstStyle>
          <a:p>
            <a:endParaRPr lang="de-DE" dirty="0"/>
          </a:p>
        </p:txBody>
      </p:sp>
      <p:sp>
        <p:nvSpPr>
          <p:cNvPr id="10" name="Textplatzhalter 7"/>
          <p:cNvSpPr>
            <a:spLocks noGrp="1"/>
          </p:cNvSpPr>
          <p:nvPr>
            <p:ph type="body" sz="quarter" idx="19" hasCustomPrompt="1"/>
          </p:nvPr>
        </p:nvSpPr>
        <p:spPr>
          <a:xfrm>
            <a:off x="319090" y="1600200"/>
            <a:ext cx="8508999" cy="4957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Tree>
    <p:extLst>
      <p:ext uri="{BB962C8B-B14F-4D97-AF65-F5344CB8AC3E}">
        <p14:creationId xmlns:p14="http://schemas.microsoft.com/office/powerpoint/2010/main" val="11115081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oße Bilder">
    <p:spTree>
      <p:nvGrpSpPr>
        <p:cNvPr id="1" name=""/>
        <p:cNvGrpSpPr/>
        <p:nvPr/>
      </p:nvGrpSpPr>
      <p:grpSpPr>
        <a:xfrm>
          <a:off x="0" y="0"/>
          <a:ext cx="0" cy="0"/>
          <a:chOff x="0" y="0"/>
          <a:chExt cx="0" cy="0"/>
        </a:xfrm>
      </p:grpSpPr>
      <p:sp>
        <p:nvSpPr>
          <p:cNvPr id="13"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de-DE" noProof="0"/>
              <a:t>Dr. rer. nat. Erika Mustermann (TUM) | kann beliebig erweitert werden | Infos mit Strich trennen</a:t>
            </a:r>
          </a:p>
        </p:txBody>
      </p:sp>
      <p:sp>
        <p:nvSpPr>
          <p:cNvPr id="9" name="Bildplatzhalter 8"/>
          <p:cNvSpPr>
            <a:spLocks noGrp="1"/>
          </p:cNvSpPr>
          <p:nvPr>
            <p:ph type="pic" sz="quarter" idx="17"/>
          </p:nvPr>
        </p:nvSpPr>
        <p:spPr>
          <a:xfrm>
            <a:off x="0" y="2133600"/>
            <a:ext cx="9144000" cy="3009900"/>
          </a:xfrm>
          <a:prstGeom prst="rect">
            <a:avLst/>
          </a:prstGeom>
        </p:spPr>
        <p:txBody>
          <a:bodyPr/>
          <a:lstStyle>
            <a:lvl1pPr>
              <a:defRPr sz="1400"/>
            </a:lvl1pPr>
          </a:lstStyle>
          <a:p>
            <a:endParaRPr lang="de-DE"/>
          </a:p>
        </p:txBody>
      </p:sp>
      <p:sp>
        <p:nvSpPr>
          <p:cNvPr id="8" name="Textplatzhalter 7"/>
          <p:cNvSpPr>
            <a:spLocks noGrp="1"/>
          </p:cNvSpPr>
          <p:nvPr>
            <p:ph type="body" sz="quarter" idx="18" hasCustomPrompt="1"/>
          </p:nvPr>
        </p:nvSpPr>
        <p:spPr>
          <a:xfrm>
            <a:off x="319090" y="1600200"/>
            <a:ext cx="8508999" cy="4957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Tree>
    <p:extLst>
      <p:ext uri="{BB962C8B-B14F-4D97-AF65-F5344CB8AC3E}">
        <p14:creationId xmlns:p14="http://schemas.microsoft.com/office/powerpoint/2010/main" val="11115081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lder formatfüllend">
    <p:spTree>
      <p:nvGrpSpPr>
        <p:cNvPr id="1" name=""/>
        <p:cNvGrpSpPr/>
        <p:nvPr/>
      </p:nvGrpSpPr>
      <p:grpSpPr>
        <a:xfrm>
          <a:off x="0" y="0"/>
          <a:ext cx="0" cy="0"/>
          <a:chOff x="0" y="0"/>
          <a:chExt cx="0" cy="0"/>
        </a:xfrm>
      </p:grpSpPr>
      <p:sp>
        <p:nvSpPr>
          <p:cNvPr id="8" name="Bildplatzhalter 2"/>
          <p:cNvSpPr>
            <a:spLocks noGrp="1"/>
          </p:cNvSpPr>
          <p:nvPr>
            <p:ph type="pic" sz="quarter" idx="14" hasCustomPrompt="1"/>
          </p:nvPr>
        </p:nvSpPr>
        <p:spPr>
          <a:xfrm>
            <a:off x="0" y="1600200"/>
            <a:ext cx="9144000" cy="3543299"/>
          </a:xfrm>
          <a:prstGeom prst="rect">
            <a:avLst/>
          </a:prstGeom>
        </p:spPr>
        <p:txBody>
          <a:bodyPr/>
          <a:lstStyle>
            <a:lvl1pPr>
              <a:lnSpc>
                <a:spcPct val="114000"/>
              </a:lnSpc>
              <a:defRPr sz="1400"/>
            </a:lvl1pPr>
          </a:lstStyle>
          <a:p>
            <a:endParaRPr lang="de-DE" dirty="0"/>
          </a:p>
        </p:txBody>
      </p:sp>
      <p:sp>
        <p:nvSpPr>
          <p:cNvPr id="11"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6" name="Foliennummernplatzhalter 5"/>
          <p:cNvSpPr>
            <a:spLocks noGrp="1"/>
          </p:cNvSpPr>
          <p:nvPr>
            <p:ph type="sldNum" sz="quarter" idx="15"/>
          </p:nvPr>
        </p:nvSpPr>
        <p:spPr/>
        <p:txBody>
          <a:bodyPr/>
          <a:lstStyle/>
          <a:p>
            <a:fld id="{CE58CB1E-F828-4F11-99E0-327109AF9DA4}" type="slidenum">
              <a:rPr lang="de-DE" smtClean="0"/>
              <a:pPr/>
              <a:t>‹#›</a:t>
            </a:fld>
            <a:endParaRPr lang="de-DE" dirty="0"/>
          </a:p>
        </p:txBody>
      </p:sp>
      <p:sp>
        <p:nvSpPr>
          <p:cNvPr id="10" name="Fußzeilenplatzhalter 9"/>
          <p:cNvSpPr>
            <a:spLocks noGrp="1"/>
          </p:cNvSpPr>
          <p:nvPr>
            <p:ph type="ftr" sz="quarter" idx="16"/>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42579873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baseline="0" noProof="0" dirty="0">
                <a:solidFill>
                  <a:schemeClr val="bg1"/>
                </a:solidFill>
              </a:defRPr>
            </a:lvl1pPr>
          </a:lstStyle>
          <a:p>
            <a:pPr lvl="0"/>
            <a:r>
              <a:rPr lang="de-DE" noProof="0" dirty="0"/>
              <a:t>Präsentationsmuster</a:t>
            </a:r>
            <a:br>
              <a:rPr lang="de-DE" noProof="0" dirty="0"/>
            </a:br>
            <a:br>
              <a:rPr lang="de-DE" noProof="0" dirty="0"/>
            </a:br>
            <a:r>
              <a:rPr lang="de-DE" noProof="0" dirty="0"/>
              <a:t>kann auch als </a:t>
            </a:r>
            <a:r>
              <a:rPr lang="de-DE" noProof="0" dirty="0" err="1"/>
              <a:t>Kapiteltrenner</a:t>
            </a:r>
            <a:r>
              <a:rPr lang="de-DE" noProof="0" dirty="0"/>
              <a:t> verwendet werden</a:t>
            </a:r>
          </a:p>
        </p:txBody>
      </p:sp>
      <p:sp>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solidFill>
                  <a:schemeClr val="bg1"/>
                </a:solidFill>
              </a:defRPr>
            </a:lvl1pPr>
          </a:lstStyle>
          <a:p>
            <a:pPr lvl="0"/>
            <a:r>
              <a:rPr lang="de-DE" noProof="0" dirty="0"/>
              <a:t>Präsentationsmuster</a:t>
            </a:r>
            <a:br>
              <a:rPr lang="de-DE" noProof="0" dirty="0"/>
            </a:br>
            <a:br>
              <a:rPr lang="de-DE" noProof="0" dirty="0"/>
            </a:br>
            <a:r>
              <a:rPr lang="de-DE" noProof="0" dirty="0"/>
              <a:t>kann auch als </a:t>
            </a:r>
            <a:r>
              <a:rPr lang="de-DE" noProof="0" dirty="0" err="1"/>
              <a:t>Kapiteltrenner</a:t>
            </a:r>
            <a:r>
              <a:rPr lang="de-DE" noProof="0" dirty="0"/>
              <a:t> verwendet werden</a:t>
            </a:r>
          </a:p>
        </p:txBody>
      </p:sp>
      <p:sp>
        <p:nvSpPr>
          <p:cNvPr id="6" name="Foliennummernplatzhalter 5"/>
          <p:cNvSpPr>
            <a:spLocks noGrp="1"/>
          </p:cNvSpPr>
          <p:nvPr>
            <p:ph type="sldNum" sz="quarter" idx="11"/>
          </p:nvPr>
        </p:nvSpPr>
        <p:spPr/>
        <p:txBody>
          <a:bodyPr/>
          <a:lstStyle>
            <a:lvl1pPr>
              <a:defRPr>
                <a:solidFill>
                  <a:schemeClr val="bg1"/>
                </a:solidFill>
              </a:defRPr>
            </a:lvl1pPr>
          </a:lstStyle>
          <a:p>
            <a:fld id="{CE58CB1E-F828-4F11-99E0-327109AF9DA4}" type="slidenum">
              <a:rPr lang="de-DE" smtClean="0"/>
              <a:pPr/>
              <a:t>‹#›</a:t>
            </a:fld>
            <a:endParaRPr lang="de-DE" dirty="0"/>
          </a:p>
        </p:txBody>
      </p:sp>
      <p:sp>
        <p:nvSpPr>
          <p:cNvPr id="8" name="Fußzeilenplatzhalter 7"/>
          <p:cNvSpPr>
            <a:spLocks noGrp="1"/>
          </p:cNvSpPr>
          <p:nvPr>
            <p:ph type="ftr" sz="quarter" idx="12"/>
          </p:nvPr>
        </p:nvSpPr>
        <p:spPr/>
        <p:txBody>
          <a:bodyPr/>
          <a:lstStyle>
            <a:lvl1pPr>
              <a:defRPr>
                <a:solidFill>
                  <a:schemeClr val="bg1"/>
                </a:solidFill>
              </a:defRPr>
            </a:lvl1p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1600200"/>
            <a:ext cx="8508999" cy="30956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0"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20711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baseline="0" noProof="0" dirty="0">
                <a:solidFill>
                  <a:schemeClr val="bg1"/>
                </a:solidFill>
              </a:defRPr>
            </a:lvl1pPr>
          </a:lstStyle>
          <a:p>
            <a:pPr lvl="0"/>
            <a:r>
              <a:rPr lang="de-DE" noProof="0" dirty="0"/>
              <a:t>Präsentationsmuster</a:t>
            </a:r>
            <a:br>
              <a:rPr lang="de-DE" noProof="0" dirty="0"/>
            </a:br>
            <a:br>
              <a:rPr lang="de-DE" noProof="0" dirty="0"/>
            </a:br>
            <a:r>
              <a:rPr lang="de-DE" noProof="0" dirty="0"/>
              <a:t>kann auch als </a:t>
            </a:r>
            <a:r>
              <a:rPr lang="de-DE" noProof="0" dirty="0" err="1"/>
              <a:t>Kapiteltrenner</a:t>
            </a:r>
            <a:r>
              <a:rPr lang="de-DE" noProof="0" dirty="0"/>
              <a:t> verwendet werden</a:t>
            </a:r>
          </a:p>
        </p:txBody>
      </p:sp>
      <p:sp>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3201291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3762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2500" noProof="0" dirty="0">
                <a:solidFill>
                  <a:schemeClr val="bg1"/>
                </a:solidFill>
              </a:defRPr>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solidFill>
                  <a:schemeClr val="bg1"/>
                </a:solidFill>
              </a:defRPr>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5" name="Foliennummernplatzhalter 4"/>
          <p:cNvSpPr>
            <a:spLocks noGrp="1"/>
          </p:cNvSpPr>
          <p:nvPr>
            <p:ph type="sldNum" sz="quarter" idx="12"/>
          </p:nvPr>
        </p:nvSpPr>
        <p:spPr/>
        <p:txBody>
          <a:bodyPr/>
          <a:lstStyle>
            <a:lvl1pPr>
              <a:defRPr>
                <a:solidFill>
                  <a:schemeClr val="bg1"/>
                </a:solidFill>
              </a:defRPr>
            </a:lvl1pPr>
          </a:lstStyle>
          <a:p>
            <a:fld id="{CE58CB1E-F828-4F11-99E0-327109AF9DA4}" type="slidenum">
              <a:rPr lang="de-DE" smtClean="0"/>
              <a:pPr/>
              <a:t>‹#›</a:t>
            </a:fld>
            <a:endParaRPr lang="de-DE" dirty="0"/>
          </a:p>
        </p:txBody>
      </p:sp>
      <p:sp>
        <p:nvSpPr>
          <p:cNvPr id="7" name="Fußzeilenplatzhalter 6"/>
          <p:cNvSpPr>
            <a:spLocks noGrp="1"/>
          </p:cNvSpPr>
          <p:nvPr>
            <p:ph type="ftr" sz="quarter" idx="13"/>
          </p:nvPr>
        </p:nvSpPr>
        <p:spPr/>
        <p:txBody>
          <a:bodyPr/>
          <a:lstStyle>
            <a:lvl1pPr>
              <a:defRPr>
                <a:solidFill>
                  <a:schemeClr val="bg1"/>
                </a:solidFill>
              </a:defRPr>
            </a:lvl1p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1600200"/>
            <a:ext cx="8508999" cy="30956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0"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403472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3762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2500" noProof="0" dirty="0">
                <a:solidFill>
                  <a:schemeClr val="tx1"/>
                </a:solidFill>
              </a:defRPr>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baseline="0" noProof="0" dirty="0" smtClean="0">
                <a:solidFill>
                  <a:srgbClr val="000000"/>
                </a:solidFill>
              </a:defRPr>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4806203"/>
            <a:ext cx="575236" cy="26894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6" name="Foliennummernplatzhalter 5"/>
          <p:cNvSpPr>
            <a:spLocks noGrp="1"/>
          </p:cNvSpPr>
          <p:nvPr>
            <p:ph type="sldNum" sz="quarter" idx="11"/>
          </p:nvPr>
        </p:nvSpPr>
        <p:spPr/>
        <p:txBody>
          <a:bodyPr/>
          <a:lstStyle/>
          <a:p>
            <a:fld id="{CE58CB1E-F828-4F11-99E0-327109AF9DA4}" type="slidenum">
              <a:rPr lang="de-DE" smtClean="0"/>
              <a:pPr/>
              <a:t>‹#›</a:t>
            </a:fld>
            <a:endParaRPr lang="de-DE" dirty="0"/>
          </a:p>
        </p:txBody>
      </p:sp>
      <p:sp>
        <p:nvSpPr>
          <p:cNvPr id="8" name="Fußzeilenplatzhalter 7"/>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baseline="0" noProof="0" dirty="0">
                <a:solidFill>
                  <a:schemeClr val="bg1"/>
                </a:solidFill>
              </a:defRPr>
            </a:lvl1pPr>
          </a:lstStyle>
          <a:p>
            <a:pPr lvl="0"/>
            <a:r>
              <a:rPr lang="de-DE" noProof="0" dirty="0"/>
              <a:t>Präsentationsmuster</a:t>
            </a:r>
            <a:br>
              <a:rPr lang="de-DE" noProof="0" dirty="0"/>
            </a:br>
            <a:br>
              <a:rPr lang="de-DE" noProof="0" dirty="0"/>
            </a:br>
            <a:r>
              <a:rPr lang="de-DE" noProof="0" dirty="0"/>
              <a:t>kann auch als </a:t>
            </a:r>
            <a:r>
              <a:rPr lang="de-DE" noProof="0" dirty="0" err="1"/>
              <a:t>Kapiteltrenner</a:t>
            </a:r>
            <a:r>
              <a:rPr lang="de-DE" noProof="0" dirty="0"/>
              <a:t> verwendet werden</a:t>
            </a:r>
          </a:p>
        </p:txBody>
      </p:sp>
      <p:sp>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3167521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baseline="0" noProof="0" dirty="0" smtClean="0"/>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4806203"/>
            <a:ext cx="575236" cy="26894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8" name="Foliennummernplatzhalter 7"/>
          <p:cNvSpPr>
            <a:spLocks noGrp="1"/>
          </p:cNvSpPr>
          <p:nvPr>
            <p:ph type="sldNum" sz="quarter" idx="12"/>
          </p:nvPr>
        </p:nvSpPr>
        <p:spPr/>
        <p:txBody>
          <a:bodyPr/>
          <a:lstStyle/>
          <a:p>
            <a:fld id="{CE58CB1E-F828-4F11-99E0-327109AF9DA4}" type="slidenum">
              <a:rPr lang="de-DE" smtClean="0"/>
              <a:pPr/>
              <a:t>‹#›</a:t>
            </a:fld>
            <a:endParaRPr lang="de-DE" dirty="0"/>
          </a:p>
        </p:txBody>
      </p:sp>
      <p:sp>
        <p:nvSpPr>
          <p:cNvPr id="10" name="Fußzeilenplatzhalter 9"/>
          <p:cNvSpPr>
            <a:spLocks noGrp="1"/>
          </p:cNvSpPr>
          <p:nvPr>
            <p:ph type="ftr" sz="quarter" idx="13"/>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1600200"/>
            <a:ext cx="8508999" cy="30956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0"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218394874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wmf"/><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image" Target="../media/image3.emf"/><Relationship Id="rId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image" Target="../media/image1.w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1.wmf"/><Relationship Id="rId4" Type="http://schemas.openxmlformats.org/officeDocument/2006/relationships/slideLayout" Target="../slideLayouts/slideLayout11.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5.xml"/><Relationship Id="rId1" Type="http://schemas.openxmlformats.org/officeDocument/2006/relationships/slideLayout" Target="../slideLayouts/slideLayout16.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6.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Fußzeilenplatzhalter 3"/>
          <p:cNvSpPr>
            <a:spLocks noGrp="1"/>
          </p:cNvSpPr>
          <p:nvPr>
            <p:ph type="ftr" sz="quarter" idx="3"/>
          </p:nvPr>
        </p:nvSpPr>
        <p:spPr>
          <a:xfrm>
            <a:off x="311162" y="4854985"/>
            <a:ext cx="7829538" cy="288515"/>
          </a:xfrm>
          <a:prstGeom prst="rect">
            <a:avLst/>
          </a:prstGeom>
        </p:spPr>
        <p:txBody>
          <a:bodyPr vert="horz" lIns="0" tIns="45720" rIns="0" bIns="45720" rtlCol="0" anchor="ctr"/>
          <a:lstStyle>
            <a:lvl1pPr algn="l">
              <a:defRPr sz="1100">
                <a:solidFill>
                  <a:schemeClr val="tx1"/>
                </a:solidFill>
              </a:defRPr>
            </a:lvl1pPr>
          </a:lstStyle>
          <a:p>
            <a:r>
              <a:rPr lang="de-DE"/>
              <a:t>Dr. rer. nat. Erika Mustermann (TUM) | kann beliebig erweitert werden | Infos mit Strich trennen</a:t>
            </a:r>
            <a:endParaRPr lang="en-US" dirty="0"/>
          </a:p>
        </p:txBody>
      </p:sp>
      <p:sp>
        <p:nvSpPr>
          <p:cNvPr id="11"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tx1"/>
                </a:solidFill>
              </a:defRPr>
            </a:lvl1pPr>
          </a:lstStyle>
          <a:p>
            <a:fld id="{CE58CB1E-F828-4F11-99E0-327109AF9DA4}" type="slidenum">
              <a:rPr lang="de-DE" smtClean="0"/>
              <a:pPr/>
              <a:t>‹#›</a:t>
            </a:fld>
            <a:endParaRPr lang="de-DE" dirty="0"/>
          </a:p>
        </p:txBody>
      </p:sp>
      <p:pic>
        <p:nvPicPr>
          <p:cNvPr id="5" name="Bild 8" descr="20150416 tum logo blau png final.png"/>
          <p:cNvPicPr>
            <a:picLocks noChangeAspect="1"/>
          </p:cNvPicPr>
          <p:nvPr userDrawn="1"/>
        </p:nvPicPr>
        <p:blipFill>
          <a:blip r:embed="rId5"/>
          <a:stretch>
            <a:fillRect/>
          </a:stretch>
        </p:blipFill>
        <p:spPr>
          <a:xfrm>
            <a:off x="8218800" y="324000"/>
            <a:ext cx="604774" cy="318516"/>
          </a:xfrm>
          <a:prstGeom prst="rect">
            <a:avLst/>
          </a:prstGeom>
        </p:spPr>
      </p:pic>
    </p:spTree>
  </p:cSld>
  <p:clrMap bg1="lt1" tx1="dk1" bg2="lt2" tx2="dk2" accent1="accent1" accent2="accent2" accent3="accent3" accent4="accent4" accent5="accent5" accent6="accent6" hlink="hlink" folHlink="folHlink"/>
  <p:sldLayoutIdLst>
    <p:sldLayoutId id="2147483664" r:id="rId1"/>
    <p:sldLayoutId id="2147483716" r:id="rId2"/>
    <p:sldLayoutId id="2147483717" r:id="rId3"/>
  </p:sldLayoutIdLst>
  <p:hf hdr="0" dt="0"/>
  <p:txStyles>
    <p:titleStyle>
      <a:lvl1pPr algn="l" rtl="0" eaLnBrk="1" fontAlgn="base" hangingPunct="1">
        <a:lnSpc>
          <a:spcPct val="125000"/>
        </a:lnSpc>
        <a:spcBef>
          <a:spcPct val="0"/>
        </a:spcBef>
        <a:spcAft>
          <a:spcPct val="0"/>
        </a:spcAft>
        <a:defRPr sz="2200" b="0" kern="1200">
          <a:solidFill>
            <a:schemeClr val="tx1"/>
          </a:solidFill>
          <a:latin typeface="+mj-lt"/>
          <a:ea typeface="+mj-ea"/>
          <a:cs typeface="+mj-cs"/>
        </a:defRPr>
      </a:lvl1pPr>
      <a:lvl2pPr algn="l" rtl="0" eaLnBrk="1" fontAlgn="base" hangingPunct="1">
        <a:spcBef>
          <a:spcPct val="0"/>
        </a:spcBef>
        <a:spcAft>
          <a:spcPct val="0"/>
        </a:spcAft>
        <a:defRPr sz="2000" b="1">
          <a:solidFill>
            <a:schemeClr val="tx2"/>
          </a:solidFill>
          <a:latin typeface="Arial" charset="0"/>
          <a:cs typeface="Arial" charset="0"/>
        </a:defRPr>
      </a:lvl2pPr>
      <a:lvl3pPr algn="l" rtl="0" eaLnBrk="1" fontAlgn="base" hangingPunct="1">
        <a:spcBef>
          <a:spcPct val="0"/>
        </a:spcBef>
        <a:spcAft>
          <a:spcPct val="0"/>
        </a:spcAft>
        <a:defRPr sz="2000" b="1">
          <a:solidFill>
            <a:schemeClr val="tx2"/>
          </a:solidFill>
          <a:latin typeface="Arial" charset="0"/>
          <a:cs typeface="Arial" charset="0"/>
        </a:defRPr>
      </a:lvl3pPr>
      <a:lvl4pPr algn="l" rtl="0" eaLnBrk="1" fontAlgn="base" hangingPunct="1">
        <a:spcBef>
          <a:spcPct val="0"/>
        </a:spcBef>
        <a:spcAft>
          <a:spcPct val="0"/>
        </a:spcAft>
        <a:defRPr sz="2000" b="1">
          <a:solidFill>
            <a:schemeClr val="tx2"/>
          </a:solidFill>
          <a:latin typeface="Arial" charset="0"/>
          <a:cs typeface="Arial" charset="0"/>
        </a:defRPr>
      </a:lvl4pPr>
      <a:lvl5pPr algn="l" rtl="0" eaLnBrk="1" fontAlgn="base" hangingPunct="1">
        <a:spcBef>
          <a:spcPct val="0"/>
        </a:spcBef>
        <a:spcAft>
          <a:spcPct val="0"/>
        </a:spcAft>
        <a:defRPr sz="2000" b="1">
          <a:solidFill>
            <a:schemeClr val="tx2"/>
          </a:solidFill>
          <a:latin typeface="Arial" charset="0"/>
          <a:cs typeface="Arial" charset="0"/>
        </a:defRPr>
      </a:lvl5pPr>
      <a:lvl6pPr marL="457200" algn="l" rtl="0" eaLnBrk="1" fontAlgn="base" hangingPunct="1">
        <a:spcBef>
          <a:spcPct val="0"/>
        </a:spcBef>
        <a:spcAft>
          <a:spcPct val="0"/>
        </a:spcAft>
        <a:defRPr sz="2000" b="1">
          <a:solidFill>
            <a:schemeClr val="tx2"/>
          </a:solidFill>
          <a:latin typeface="Arial" charset="0"/>
          <a:cs typeface="Arial" charset="0"/>
        </a:defRPr>
      </a:lvl6pPr>
      <a:lvl7pPr marL="914400" algn="l" rtl="0" eaLnBrk="1" fontAlgn="base" hangingPunct="1">
        <a:spcBef>
          <a:spcPct val="0"/>
        </a:spcBef>
        <a:spcAft>
          <a:spcPct val="0"/>
        </a:spcAft>
        <a:defRPr sz="2000" b="1">
          <a:solidFill>
            <a:schemeClr val="tx2"/>
          </a:solidFill>
          <a:latin typeface="Arial" charset="0"/>
          <a:cs typeface="Arial" charset="0"/>
        </a:defRPr>
      </a:lvl7pPr>
      <a:lvl8pPr marL="1371600" algn="l" rtl="0" eaLnBrk="1" fontAlgn="base" hangingPunct="1">
        <a:spcBef>
          <a:spcPct val="0"/>
        </a:spcBef>
        <a:spcAft>
          <a:spcPct val="0"/>
        </a:spcAft>
        <a:defRPr sz="2000" b="1">
          <a:solidFill>
            <a:schemeClr val="tx2"/>
          </a:solidFill>
          <a:latin typeface="Arial" charset="0"/>
          <a:cs typeface="Arial" charset="0"/>
        </a:defRPr>
      </a:lvl8pPr>
      <a:lvl9pPr marL="1828800" algn="l" rtl="0" eaLnBrk="1" fontAlgn="base" hangingPunct="1">
        <a:spcBef>
          <a:spcPct val="0"/>
        </a:spcBef>
        <a:spcAft>
          <a:spcPct val="0"/>
        </a:spcAft>
        <a:defRPr sz="2000" b="1">
          <a:solidFill>
            <a:schemeClr val="tx2"/>
          </a:solidFill>
          <a:latin typeface="Arial" charset="0"/>
          <a:cs typeface="Arial" charset="0"/>
        </a:defRPr>
      </a:lvl9pPr>
    </p:titleStyle>
    <p:bodyStyle>
      <a:lvl1pPr algn="l" rtl="0" eaLnBrk="1" fontAlgn="base" hangingPunct="1">
        <a:lnSpc>
          <a:spcPct val="100000"/>
        </a:lnSpc>
        <a:spcBef>
          <a:spcPct val="0"/>
        </a:spcBef>
        <a:spcAft>
          <a:spcPct val="0"/>
        </a:spcAft>
        <a:defRPr sz="1600" kern="1200">
          <a:solidFill>
            <a:schemeClr val="tx1"/>
          </a:solidFill>
          <a:latin typeface="+mn-lt"/>
          <a:ea typeface="+mn-ea"/>
          <a:cs typeface="+mn-cs"/>
        </a:defRPr>
      </a:lvl1pPr>
      <a:lvl2pPr marL="176213" indent="-176213" algn="l" rtl="0" eaLnBrk="1" fontAlgn="base" hangingPunct="1">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3" name="Textfeld 22"/>
          <p:cNvSpPr txBox="1"/>
          <p:nvPr/>
        </p:nvSpPr>
        <p:spPr>
          <a:xfrm>
            <a:off x="7713330" y="4922462"/>
            <a:ext cx="1115376" cy="210507"/>
          </a:xfrm>
          <a:prstGeom prst="rect">
            <a:avLst/>
          </a:prstGeom>
        </p:spPr>
        <p:txBody>
          <a:bodyPr wrap="square" lIns="0" tIns="0" rIns="0" bIns="0" rtlCol="0" anchor="b" anchorCtr="0">
            <a:spAutoFit/>
          </a:bodyPr>
          <a:lstStyle/>
          <a:p>
            <a:pPr algn="r">
              <a:lnSpc>
                <a:spcPct val="114000"/>
              </a:lnSpc>
            </a:pPr>
            <a:fld id="{C51078C5-4710-4254-8001-F1C0900803FD}" type="slidenum">
              <a:rPr lang="de-DE" sz="1200" smtClean="0">
                <a:latin typeface="+mn-lt"/>
                <a:cs typeface="Arial" pitchFamily="34" charset="0"/>
              </a:rPr>
              <a:pPr algn="r">
                <a:lnSpc>
                  <a:spcPct val="114000"/>
                </a:lnSpc>
              </a:pPr>
              <a:t>‹#›</a:t>
            </a:fld>
            <a:endParaRPr lang="de-DE" sz="1200" dirty="0">
              <a:latin typeface="+mn-lt"/>
              <a:cs typeface="Arial" pitchFamily="34" charset="0"/>
            </a:endParaRPr>
          </a:p>
        </p:txBody>
      </p:sp>
      <p:pic>
        <p:nvPicPr>
          <p:cNvPr id="5" name="Bild 4" descr="Fahnen_HG.jpg"/>
          <p:cNvPicPr>
            <a:picLocks noChangeAspect="1"/>
          </p:cNvPicPr>
          <p:nvPr/>
        </p:nvPicPr>
        <p:blipFill>
          <a:blip r:embed="rId4" cstate="screen"/>
          <a:srcRect l="398" t="14167" b="10833"/>
          <a:stretch>
            <a:fillRect/>
          </a:stretch>
        </p:blipFill>
        <p:spPr>
          <a:xfrm>
            <a:off x="0" y="0"/>
            <a:ext cx="9144000" cy="5143500"/>
          </a:xfrm>
          <a:prstGeom prst="rect">
            <a:avLst/>
          </a:prstGeom>
        </p:spPr>
      </p:pic>
      <p:pic>
        <p:nvPicPr>
          <p:cNvPr id="7" name="Bild 6" descr="20150416 tum logo blau png final.png"/>
          <p:cNvPicPr>
            <a:picLocks noChangeAspect="1"/>
          </p:cNvPicPr>
          <p:nvPr/>
        </p:nvPicPr>
        <p:blipFill>
          <a:blip r:embed="rId5"/>
          <a:stretch>
            <a:fillRect/>
          </a:stretch>
        </p:blipFill>
        <p:spPr>
          <a:xfrm>
            <a:off x="8218800" y="324000"/>
            <a:ext cx="599513" cy="320288"/>
          </a:xfrm>
          <a:prstGeom prst="rect">
            <a:avLst/>
          </a:prstGeom>
        </p:spPr>
      </p:pic>
      <p:sp>
        <p:nvSpPr>
          <p:cNvPr id="8"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bg1"/>
                </a:solidFill>
              </a:defRPr>
            </a:lvl1pPr>
          </a:lstStyle>
          <a:p>
            <a:fld id="{CE58CB1E-F828-4F11-99E0-327109AF9DA4}" type="slidenum">
              <a:rPr lang="de-DE" smtClean="0"/>
              <a:pPr/>
              <a:t>‹#›</a:t>
            </a:fld>
            <a:endParaRPr lang="de-DE"/>
          </a:p>
        </p:txBody>
      </p:sp>
      <p:sp>
        <p:nvSpPr>
          <p:cNvPr id="10"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bg1"/>
                </a:solidFill>
              </a:defRPr>
            </a:lvl1pPr>
          </a:lstStyle>
          <a:p>
            <a:r>
              <a:rPr lang="de-DE"/>
              <a:t>Dr. rer. nat. Erika Mustermann (TUM) | kann beliebig erweitert werden | Infos mit Strich trennen</a:t>
            </a:r>
            <a:endParaRPr lang="en-US" dirty="0"/>
          </a:p>
        </p:txBody>
      </p:sp>
    </p:spTree>
  </p:cSld>
  <p:clrMap bg1="lt1" tx1="dk1" bg2="lt2" tx2="dk2" accent1="accent1" accent2="accent2" accent3="accent3" accent4="accent4" accent5="accent5" accent6="accent6" hlink="hlink" folHlink="folHlink"/>
  <p:sldLayoutIdLst>
    <p:sldLayoutId id="2147483669" r:id="rId1"/>
    <p:sldLayoutId id="2147483715" r:id="rId2"/>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tx1"/>
                </a:solidFill>
              </a:defRPr>
            </a:lvl1pPr>
          </a:lstStyle>
          <a:p>
            <a:fld id="{CE58CB1E-F828-4F11-99E0-327109AF9DA4}" type="slidenum">
              <a:rPr lang="de-DE" smtClean="0"/>
              <a:pPr/>
              <a:t>‹#›</a:t>
            </a:fld>
            <a:endParaRPr lang="de-DE" dirty="0"/>
          </a:p>
        </p:txBody>
      </p:sp>
      <p:sp>
        <p:nvSpPr>
          <p:cNvPr id="10"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tx1"/>
                </a:solidFill>
              </a:defRPr>
            </a:lvl1pPr>
          </a:lstStyle>
          <a:p>
            <a:r>
              <a:rPr lang="de-DE"/>
              <a:t>Dr. rer. nat. Erika Mustermann (TUM) | kann beliebig erweitert werden | Infos mit Strich trennen</a:t>
            </a:r>
            <a:endParaRPr lang="en-US" dirty="0"/>
          </a:p>
        </p:txBody>
      </p:sp>
      <p:pic>
        <p:nvPicPr>
          <p:cNvPr id="7" name="Bild 6" descr="20150416 tum logo blau png final.png"/>
          <p:cNvPicPr>
            <a:picLocks noChangeAspect="1"/>
          </p:cNvPicPr>
          <p:nvPr/>
        </p:nvPicPr>
        <p:blipFill>
          <a:blip r:embed="rId4"/>
          <a:stretch>
            <a:fillRect/>
          </a:stretch>
        </p:blipFill>
        <p:spPr>
          <a:xfrm>
            <a:off x="8218411" y="324000"/>
            <a:ext cx="604774" cy="318516"/>
          </a:xfrm>
          <a:prstGeom prst="rect">
            <a:avLst/>
          </a:prstGeom>
        </p:spPr>
      </p:pic>
      <p:sp>
        <p:nvSpPr>
          <p:cNvPr id="11" name="Textfeld 10"/>
          <p:cNvSpPr txBox="1"/>
          <p:nvPr userDrawn="1"/>
        </p:nvSpPr>
        <p:spPr>
          <a:xfrm>
            <a:off x="319506" y="321468"/>
            <a:ext cx="7160425" cy="346249"/>
          </a:xfrm>
          <a:prstGeom prst="rect">
            <a:avLst/>
          </a:prstGeom>
          <a:noFill/>
        </p:spPr>
        <p:txBody>
          <a:bodyPr wrap="square" lIns="0" tIns="0" rIns="0" bIns="0" rtlCol="0">
            <a:spAutoFit/>
          </a:bodyPr>
          <a:lstStyle/>
          <a:p>
            <a:pPr>
              <a:lnSpc>
                <a:spcPts val="900"/>
              </a:lnSpc>
            </a:pPr>
            <a:r>
              <a:rPr lang="de-DE" sz="800" dirty="0">
                <a:solidFill>
                  <a:schemeClr val="tx2"/>
                </a:solidFill>
                <a:latin typeface="+mn-lt"/>
              </a:rPr>
              <a:t>Lehrstuhl für Baumechanik</a:t>
            </a:r>
          </a:p>
          <a:p>
            <a:pPr>
              <a:lnSpc>
                <a:spcPts val="900"/>
              </a:lnSpc>
            </a:pPr>
            <a:r>
              <a:rPr lang="en-US" sz="800" dirty="0">
                <a:solidFill>
                  <a:schemeClr val="tx2"/>
                </a:solidFill>
                <a:latin typeface="+mn-lt"/>
              </a:rPr>
              <a:t>TUM School of Engineering and Design</a:t>
            </a:r>
          </a:p>
          <a:p>
            <a:pPr>
              <a:lnSpc>
                <a:spcPts val="900"/>
              </a:lnSpc>
            </a:pPr>
            <a:r>
              <a:rPr lang="de-DE" sz="800" dirty="0">
                <a:solidFill>
                  <a:schemeClr val="tx2"/>
                </a:solidFill>
                <a:latin typeface="+mn-lt"/>
              </a:rPr>
              <a:t>Technische Universität</a:t>
            </a:r>
            <a:r>
              <a:rPr lang="de-DE" sz="800" baseline="0" dirty="0">
                <a:solidFill>
                  <a:schemeClr val="tx2"/>
                </a:solidFill>
                <a:latin typeface="+mn-lt"/>
              </a:rPr>
              <a:t> München</a:t>
            </a:r>
            <a:endParaRPr lang="de-DE" sz="800" dirty="0">
              <a:solidFill>
                <a:schemeClr val="tx2"/>
              </a:solidFill>
              <a:latin typeface="+mn-lt"/>
            </a:endParaRPr>
          </a:p>
        </p:txBody>
      </p:sp>
    </p:spTree>
  </p:cSld>
  <p:clrMap bg1="lt1" tx1="dk1" bg2="lt2" tx2="dk2" accent1="accent1" accent2="accent2" accent3="accent3" accent4="accent4" accent5="accent5" accent6="accent6" hlink="hlink" folHlink="folHlink"/>
  <p:sldLayoutIdLst>
    <p:sldLayoutId id="2147483675" r:id="rId1"/>
    <p:sldLayoutId id="2147483718" r:id="rId2"/>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Bild 2" descr="20150416 tum logo blau png final.png"/>
          <p:cNvPicPr>
            <a:picLocks noChangeAspect="1"/>
          </p:cNvPicPr>
          <p:nvPr/>
        </p:nvPicPr>
        <p:blipFill>
          <a:blip r:embed="rId10"/>
          <a:stretch>
            <a:fillRect/>
          </a:stretch>
        </p:blipFill>
        <p:spPr>
          <a:xfrm>
            <a:off x="8218411" y="324000"/>
            <a:ext cx="604774" cy="318516"/>
          </a:xfrm>
          <a:prstGeom prst="rect">
            <a:avLst/>
          </a:prstGeom>
        </p:spPr>
      </p:pic>
      <p:sp>
        <p:nvSpPr>
          <p:cNvPr id="5" name="Foliennummernplatzhalter 4"/>
          <p:cNvSpPr>
            <a:spLocks noGrp="1"/>
          </p:cNvSpPr>
          <p:nvPr>
            <p:ph type="sldNum" sz="quarter" idx="4"/>
          </p:nvPr>
        </p:nvSpPr>
        <p:spPr>
          <a:xfrm>
            <a:off x="6774934" y="4854985"/>
            <a:ext cx="2052074" cy="273844"/>
          </a:xfrm>
          <a:prstGeom prst="rect">
            <a:avLst/>
          </a:prstGeom>
        </p:spPr>
        <p:txBody>
          <a:bodyPr vert="horz" lIns="0" tIns="45720" rIns="0" bIns="45720" rtlCol="0" anchor="ctr"/>
          <a:lstStyle>
            <a:lvl1pPr algn="r">
              <a:defRPr sz="1100">
                <a:solidFill>
                  <a:schemeClr val="tx1"/>
                </a:solidFill>
              </a:defRPr>
            </a:lvl1pPr>
          </a:lstStyle>
          <a:p>
            <a:fld id="{CE58CB1E-F828-4F11-99E0-327109AF9DA4}" type="slidenum">
              <a:rPr lang="de-DE" smtClean="0"/>
              <a:pPr/>
              <a:t>‹#›</a:t>
            </a:fld>
            <a:endParaRPr lang="de-DE" dirty="0"/>
          </a:p>
        </p:txBody>
      </p:sp>
      <p:sp>
        <p:nvSpPr>
          <p:cNvPr id="6"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tx1"/>
                </a:solidFill>
              </a:defRPr>
            </a:lvl1pPr>
          </a:lstStyle>
          <a:p>
            <a:r>
              <a:rPr lang="de-DE"/>
              <a:t>Dr. rer. nat. Erika Mustermann (TUM) | kann beliebig erweitert werden | Infos mit Strich trennen</a:t>
            </a:r>
            <a:endParaRPr lang="en-US" dirty="0"/>
          </a:p>
        </p:txBody>
      </p:sp>
    </p:spTree>
  </p:cSld>
  <p:clrMap bg1="lt1" tx1="dk1" bg2="lt2" tx2="dk2" accent1="accent1" accent2="accent2" accent3="accent3" accent4="accent4" accent5="accent5" accent6="accent6" hlink="hlink" folHlink="folHlink"/>
  <p:sldLayoutIdLst>
    <p:sldLayoutId id="2147483662" r:id="rId1"/>
    <p:sldLayoutId id="2147483654" r:id="rId2"/>
    <p:sldLayoutId id="2147483704" r:id="rId3"/>
    <p:sldLayoutId id="2147483657" r:id="rId4"/>
    <p:sldLayoutId id="2147483711" r:id="rId5"/>
    <p:sldLayoutId id="2147483703" r:id="rId6"/>
    <p:sldLayoutId id="2147483653" r:id="rId7"/>
    <p:sldLayoutId id="2147483656" r:id="rId8"/>
  </p:sldLayoutIdLst>
  <p:hf hdr="0" dt="0"/>
  <p:txStyles>
    <p:titleStyle>
      <a:lvl1pPr algn="l" rtl="0" eaLnBrk="0" fontAlgn="base" hangingPunct="0">
        <a:lnSpc>
          <a:spcPct val="125000"/>
        </a:lnSpc>
        <a:spcBef>
          <a:spcPct val="0"/>
        </a:spcBef>
        <a:spcAft>
          <a:spcPct val="0"/>
        </a:spcAft>
        <a:defRPr sz="25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hteck 5"/>
          <p:cNvSpPr/>
          <p:nvPr/>
        </p:nvSpPr>
        <p:spPr bwMode="hidden">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pic>
        <p:nvPicPr>
          <p:cNvPr id="4" name="Bild 3" descr="20150416 tum logo blau png final.png"/>
          <p:cNvPicPr>
            <a:picLocks noChangeAspect="1"/>
          </p:cNvPicPr>
          <p:nvPr/>
        </p:nvPicPr>
        <p:blipFill>
          <a:blip r:embed="rId3"/>
          <a:stretch>
            <a:fillRect/>
          </a:stretch>
        </p:blipFill>
        <p:spPr bwMode="black">
          <a:xfrm>
            <a:off x="8218800" y="324000"/>
            <a:ext cx="599513" cy="320288"/>
          </a:xfrm>
          <a:prstGeom prst="rect">
            <a:avLst/>
          </a:prstGeom>
        </p:spPr>
      </p:pic>
      <p:sp>
        <p:nvSpPr>
          <p:cNvPr id="7"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bg1"/>
                </a:solidFill>
              </a:defRPr>
            </a:lvl1pPr>
          </a:lstStyle>
          <a:p>
            <a:fld id="{CE58CB1E-F828-4F11-99E0-327109AF9DA4}" type="slidenum">
              <a:rPr lang="de-DE" smtClean="0"/>
              <a:pPr/>
              <a:t>‹#›</a:t>
            </a:fld>
            <a:endParaRPr lang="de-DE" dirty="0"/>
          </a:p>
        </p:txBody>
      </p:sp>
      <p:sp>
        <p:nvSpPr>
          <p:cNvPr id="8"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bg1"/>
                </a:solidFill>
              </a:defRPr>
            </a:lvl1pPr>
          </a:lstStyle>
          <a:p>
            <a:r>
              <a:rPr lang="de-DE"/>
              <a:t>Dr. rer. nat. Erika Mustermann (TUM) | kann beliebig erweitert werden | Infos mit Strich trennen</a:t>
            </a:r>
            <a:endParaRPr lang="en-US" dirty="0"/>
          </a:p>
        </p:txBody>
      </p:sp>
    </p:spTree>
  </p:cSld>
  <p:clrMap bg1="lt1" tx1="dk1" bg2="lt2" tx2="dk2" accent1="accent1" accent2="accent2" accent3="accent3" accent4="accent4" accent5="accent5" accent6="accent6" hlink="hlink" folHlink="folHlink"/>
  <p:sldLayoutIdLst>
    <p:sldLayoutId id="2147483685"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eck 6"/>
          <p:cNvSpPr/>
          <p:nvPr/>
        </p:nvSpPr>
        <p:spPr bwMode="hidden">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solidFill>
                <a:schemeClr val="bg1"/>
              </a:solidFill>
            </a:endParaRPr>
          </a:p>
        </p:txBody>
      </p:sp>
      <p:pic>
        <p:nvPicPr>
          <p:cNvPr id="4" name="Bild 3" descr="20150416 tum logo blau png final.png"/>
          <p:cNvPicPr>
            <a:picLocks noChangeAspect="1"/>
          </p:cNvPicPr>
          <p:nvPr/>
        </p:nvPicPr>
        <p:blipFill>
          <a:blip r:embed="rId3"/>
          <a:stretch>
            <a:fillRect/>
          </a:stretch>
        </p:blipFill>
        <p:spPr bwMode="black">
          <a:xfrm>
            <a:off x="8218800" y="324000"/>
            <a:ext cx="599513" cy="320288"/>
          </a:xfrm>
          <a:prstGeom prst="rect">
            <a:avLst/>
          </a:prstGeom>
        </p:spPr>
      </p:pic>
      <p:sp>
        <p:nvSpPr>
          <p:cNvPr id="9"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bg1"/>
                </a:solidFill>
              </a:defRPr>
            </a:lvl1pPr>
          </a:lstStyle>
          <a:p>
            <a:fld id="{CE58CB1E-F828-4F11-99E0-327109AF9DA4}" type="slidenum">
              <a:rPr lang="de-DE" smtClean="0"/>
              <a:pPr/>
              <a:t>‹#›</a:t>
            </a:fld>
            <a:endParaRPr lang="de-DE" dirty="0"/>
          </a:p>
        </p:txBody>
      </p:sp>
      <p:sp>
        <p:nvSpPr>
          <p:cNvPr id="10"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bg1"/>
                </a:solidFill>
              </a:defRPr>
            </a:lvl1pPr>
          </a:lstStyle>
          <a:p>
            <a:r>
              <a:rPr lang="de-DE"/>
              <a:t>Dr. rer. nat. Erika Mustermann (TUM) | kann beliebig erweitert werden | Infos mit Strich trennen</a:t>
            </a:r>
            <a:endParaRPr lang="en-US" dirty="0"/>
          </a:p>
        </p:txBody>
      </p:sp>
    </p:spTree>
  </p:cSld>
  <p:clrMap bg1="lt1" tx1="dk1" bg2="lt2" tx2="dk2" accent1="accent1" accent2="accent2" accent3="accent3" accent4="accent4" accent5="accent5" accent6="accent6" hlink="hlink" folHlink="folHlink"/>
  <p:sldLayoutIdLst>
    <p:sldLayoutId id="2147483698"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7.png"/><Relationship Id="rId7" Type="http://schemas.openxmlformats.org/officeDocument/2006/relationships/image" Target="../media/image6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8.png"/><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4.png"/><Relationship Id="rId18" Type="http://schemas.openxmlformats.org/officeDocument/2006/relationships/image" Target="../media/image87.png"/><Relationship Id="rId3" Type="http://schemas.openxmlformats.org/officeDocument/2006/relationships/image" Target="../media/image76.png"/><Relationship Id="rId21" Type="http://schemas.openxmlformats.org/officeDocument/2006/relationships/image" Target="../media/image90.png"/><Relationship Id="rId7" Type="http://schemas.openxmlformats.org/officeDocument/2006/relationships/image" Target="../media/image63.png"/><Relationship Id="rId12" Type="http://schemas.openxmlformats.org/officeDocument/2006/relationships/image" Target="../media/image62.png"/><Relationship Id="rId17" Type="http://schemas.openxmlformats.org/officeDocument/2006/relationships/image" Target="../media/image86.png"/><Relationship Id="rId2" Type="http://schemas.openxmlformats.org/officeDocument/2006/relationships/image" Target="../media/image75.png"/><Relationship Id="rId16" Type="http://schemas.openxmlformats.org/officeDocument/2006/relationships/image" Target="../media/image60.png"/><Relationship Id="rId20"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79.png"/><Relationship Id="rId11" Type="http://schemas.openxmlformats.org/officeDocument/2006/relationships/image" Target="../media/image83.png"/><Relationship Id="rId24" Type="http://schemas.openxmlformats.org/officeDocument/2006/relationships/image" Target="../media/image93.png"/><Relationship Id="rId5" Type="http://schemas.openxmlformats.org/officeDocument/2006/relationships/image" Target="../media/image78.png"/><Relationship Id="rId15" Type="http://schemas.openxmlformats.org/officeDocument/2006/relationships/image" Target="../media/image61.png"/><Relationship Id="rId23" Type="http://schemas.openxmlformats.org/officeDocument/2006/relationships/image" Target="../media/image92.png"/><Relationship Id="rId10" Type="http://schemas.openxmlformats.org/officeDocument/2006/relationships/image" Target="../media/image82.png"/><Relationship Id="rId19" Type="http://schemas.openxmlformats.org/officeDocument/2006/relationships/image" Target="../media/image88.png"/><Relationship Id="rId4" Type="http://schemas.openxmlformats.org/officeDocument/2006/relationships/image" Target="../media/image77.png"/><Relationship Id="rId9" Type="http://schemas.openxmlformats.org/officeDocument/2006/relationships/image" Target="../media/image81.png"/><Relationship Id="rId14" Type="http://schemas.openxmlformats.org/officeDocument/2006/relationships/image" Target="../media/image85.png"/><Relationship Id="rId22" Type="http://schemas.openxmlformats.org/officeDocument/2006/relationships/image" Target="../media/image91.png"/></Relationships>
</file>

<file path=ppt/slides/_rels/slide34.xml.rels><?xml version="1.0" encoding="UTF-8" standalone="yes"?>
<Relationships xmlns="http://schemas.openxmlformats.org/package/2006/relationships"><Relationship Id="rId2" Type="http://schemas.openxmlformats.org/officeDocument/2006/relationships/hyperlink" Target="https://www.uml.edu/docs/s-v-jan2001_modal_analysis_tcm18-189939.pdf"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4" descr="TUM_Glockenturm.tif"/>
          <p:cNvPicPr>
            <a:picLocks noChangeAspect="1"/>
          </p:cNvPicPr>
          <p:nvPr/>
        </p:nvPicPr>
        <p:blipFill>
          <a:blip r:embed="rId3"/>
          <a:stretch>
            <a:fillRect/>
          </a:stretch>
        </p:blipFill>
        <p:spPr>
          <a:xfrm>
            <a:off x="4975215" y="1476375"/>
            <a:ext cx="3819542" cy="3333750"/>
          </a:xfrm>
          <a:prstGeom prst="rect">
            <a:avLst/>
          </a:prstGeom>
        </p:spPr>
      </p:pic>
      <p:sp>
        <p:nvSpPr>
          <p:cNvPr id="5" name="Titel 4"/>
          <p:cNvSpPr>
            <a:spLocks noGrp="1"/>
          </p:cNvSpPr>
          <p:nvPr>
            <p:ph type="title"/>
          </p:nvPr>
        </p:nvSpPr>
        <p:spPr>
          <a:xfrm>
            <a:off x="319090" y="847638"/>
            <a:ext cx="8508999" cy="1250810"/>
          </a:xfrm>
        </p:spPr>
        <p:txBody>
          <a:bodyPr/>
          <a:lstStyle/>
          <a:p>
            <a:pPr algn="l"/>
            <a:r>
              <a:rPr lang="en-US" sz="1800" dirty="0"/>
              <a:t>Enhancing Seismic Safety in Munich's Geothermal Energy Sector:</a:t>
            </a:r>
            <a:br>
              <a:rPr lang="en-US" sz="1800" dirty="0"/>
            </a:br>
            <a:r>
              <a:rPr lang="en-US" sz="1800" dirty="0"/>
              <a:t>Data-driven Model Updating for Building Vibrations under Induced Seismicity</a:t>
            </a:r>
            <a:endParaRPr lang="de-DE" sz="1800" dirty="0"/>
          </a:p>
        </p:txBody>
      </p:sp>
      <p:sp>
        <p:nvSpPr>
          <p:cNvPr id="3" name="Inhaltsplatzhalter 2"/>
          <p:cNvSpPr>
            <a:spLocks noGrp="1"/>
          </p:cNvSpPr>
          <p:nvPr>
            <p:ph idx="10"/>
          </p:nvPr>
        </p:nvSpPr>
        <p:spPr>
          <a:xfrm>
            <a:off x="363692" y="2634322"/>
            <a:ext cx="8508999" cy="1705209"/>
          </a:xfrm>
        </p:spPr>
        <p:txBody>
          <a:bodyPr/>
          <a:lstStyle/>
          <a:p>
            <a:r>
              <a:rPr lang="en-US" altLang="zh-TW" dirty="0"/>
              <a:t>M</a:t>
            </a:r>
            <a:r>
              <a:rPr lang="de-DE" dirty="0"/>
              <a:t>.Sc. Wei-Teng, Kao</a:t>
            </a:r>
          </a:p>
          <a:p>
            <a:endParaRPr lang="de-DE" dirty="0"/>
          </a:p>
          <a:p>
            <a:r>
              <a:rPr lang="de-DE" sz="1200" dirty="0"/>
              <a:t>Technical University of Munich</a:t>
            </a:r>
          </a:p>
          <a:p>
            <a:r>
              <a:rPr lang="en-US" sz="1200" dirty="0"/>
              <a:t>TUM School of Engineering and Design</a:t>
            </a:r>
          </a:p>
          <a:p>
            <a:r>
              <a:rPr lang="en-US" sz="1200" dirty="0"/>
              <a:t>Chair of Structural Mechanics</a:t>
            </a:r>
          </a:p>
          <a:p>
            <a:r>
              <a:rPr lang="de-DE" sz="1200" dirty="0"/>
              <a:t>Munich, 23.09.2024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5482B-1179-8A56-E8BC-E33434CEBC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4345A3-5F9A-0071-B0F3-CBBB80C60268}"/>
              </a:ext>
            </a:extLst>
          </p:cNvPr>
          <p:cNvSpPr>
            <a:spLocks noGrp="1"/>
          </p:cNvSpPr>
          <p:nvPr>
            <p:ph type="title"/>
          </p:nvPr>
        </p:nvSpPr>
        <p:spPr>
          <a:xfrm>
            <a:off x="317935" y="823508"/>
            <a:ext cx="8508999" cy="366190"/>
          </a:xfrm>
        </p:spPr>
        <p:txBody>
          <a:bodyPr/>
          <a:lstStyle/>
          <a:p>
            <a:r>
              <a:rPr lang="en-US" sz="2000" dirty="0">
                <a:solidFill>
                  <a:schemeClr val="tx1"/>
                </a:solidFill>
              </a:rPr>
              <a:t>System identification by hammer testing, location 1 (ID: EX22)</a:t>
            </a:r>
          </a:p>
        </p:txBody>
      </p:sp>
      <p:sp>
        <p:nvSpPr>
          <p:cNvPr id="3" name="Slide Number Placeholder 2">
            <a:extLst>
              <a:ext uri="{FF2B5EF4-FFF2-40B4-BE49-F238E27FC236}">
                <a16:creationId xmlns:a16="http://schemas.microsoft.com/office/drawing/2014/main" id="{8E60ECFD-C801-5EE6-25F1-00FDB489E248}"/>
              </a:ext>
            </a:extLst>
          </p:cNvPr>
          <p:cNvSpPr>
            <a:spLocks noGrp="1"/>
          </p:cNvSpPr>
          <p:nvPr>
            <p:ph type="sldNum" sz="quarter" idx="11"/>
          </p:nvPr>
        </p:nvSpPr>
        <p:spPr/>
        <p:txBody>
          <a:bodyPr/>
          <a:lstStyle/>
          <a:p>
            <a:fld id="{CE58CB1E-F828-4F11-99E0-327109AF9DA4}" type="slidenum">
              <a:rPr lang="de-DE" smtClean="0"/>
              <a:pPr/>
              <a:t>10</a:t>
            </a:fld>
            <a:endParaRPr lang="de-DE" dirty="0"/>
          </a:p>
        </p:txBody>
      </p:sp>
      <p:pic>
        <p:nvPicPr>
          <p:cNvPr id="9" name="Picture 8" descr="A graph with different colored lines&#10;&#10;Description automatically generated">
            <a:extLst>
              <a:ext uri="{FF2B5EF4-FFF2-40B4-BE49-F238E27FC236}">
                <a16:creationId xmlns:a16="http://schemas.microsoft.com/office/drawing/2014/main" id="{15E7E4B7-77F2-8520-681E-DE5215C61F8B}"/>
              </a:ext>
            </a:extLst>
          </p:cNvPr>
          <p:cNvPicPr>
            <a:picLocks noChangeAspect="1"/>
          </p:cNvPicPr>
          <p:nvPr/>
        </p:nvPicPr>
        <p:blipFill>
          <a:blip r:embed="rId2"/>
          <a:stretch>
            <a:fillRect/>
          </a:stretch>
        </p:blipFill>
        <p:spPr>
          <a:xfrm>
            <a:off x="1375507" y="1377311"/>
            <a:ext cx="6614802" cy="3190264"/>
          </a:xfrm>
          <a:prstGeom prst="rect">
            <a:avLst/>
          </a:prstGeom>
          <a:ln>
            <a:solidFill>
              <a:schemeClr val="bg1"/>
            </a:solidFill>
          </a:ln>
        </p:spPr>
      </p:pic>
      <p:sp>
        <p:nvSpPr>
          <p:cNvPr id="11" name="TextBox 10">
            <a:extLst>
              <a:ext uri="{FF2B5EF4-FFF2-40B4-BE49-F238E27FC236}">
                <a16:creationId xmlns:a16="http://schemas.microsoft.com/office/drawing/2014/main" id="{2E992CEC-7252-1288-471A-9786BC343FBE}"/>
              </a:ext>
            </a:extLst>
          </p:cNvPr>
          <p:cNvSpPr txBox="1"/>
          <p:nvPr/>
        </p:nvSpPr>
        <p:spPr>
          <a:xfrm>
            <a:off x="585071" y="4552466"/>
            <a:ext cx="7489401" cy="302519"/>
          </a:xfrm>
          <a:prstGeom prst="rect">
            <a:avLst/>
          </a:prstGeom>
          <a:noFill/>
        </p:spPr>
        <p:txBody>
          <a:bodyPr wrap="square" lIns="0" tIns="0" rIns="0" bIns="0" rtlCol="0">
            <a:spAutoFit/>
          </a:bodyPr>
          <a:lstStyle/>
          <a:p>
            <a:pPr>
              <a:lnSpc>
                <a:spcPct val="114000"/>
              </a:lnSpc>
            </a:pPr>
            <a:r>
              <a:rPr lang="en-US" sz="900" dirty="0">
                <a:latin typeface="+mn-lt"/>
              </a:rPr>
              <a:t>*The ID in the label indicates the ID of the channel. On the first floor, the channels are 9,10,11,12, and on the second floor, it is 3,13,14,15</a:t>
            </a:r>
          </a:p>
          <a:p>
            <a:pPr>
              <a:lnSpc>
                <a:spcPct val="114000"/>
              </a:lnSpc>
            </a:pPr>
            <a:r>
              <a:rPr lang="en-US" sz="900" b="1" dirty="0">
                <a:latin typeface="+mn-lt"/>
              </a:rPr>
              <a:t>* Here, only plot the imaginary part of the FRF since the imaginary part can be used to detect the mode shape </a:t>
            </a:r>
          </a:p>
        </p:txBody>
      </p:sp>
    </p:spTree>
    <p:extLst>
      <p:ext uri="{BB962C8B-B14F-4D97-AF65-F5344CB8AC3E}">
        <p14:creationId xmlns:p14="http://schemas.microsoft.com/office/powerpoint/2010/main" val="3835899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7A7C6-7615-55E0-132E-85CB77583B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1AD623-8756-22AB-193E-F6E194AED60A}"/>
              </a:ext>
            </a:extLst>
          </p:cNvPr>
          <p:cNvSpPr>
            <a:spLocks noGrp="1"/>
          </p:cNvSpPr>
          <p:nvPr>
            <p:ph type="title"/>
          </p:nvPr>
        </p:nvSpPr>
        <p:spPr>
          <a:xfrm>
            <a:off x="317935" y="823508"/>
            <a:ext cx="8508999" cy="366190"/>
          </a:xfrm>
        </p:spPr>
        <p:txBody>
          <a:bodyPr/>
          <a:lstStyle/>
          <a:p>
            <a:r>
              <a:rPr lang="en-US" sz="2000" dirty="0">
                <a:solidFill>
                  <a:schemeClr val="tx1"/>
                </a:solidFill>
              </a:rPr>
              <a:t>System identification by hammer testing, location 2 (ID: EX221)</a:t>
            </a:r>
          </a:p>
        </p:txBody>
      </p:sp>
      <p:sp>
        <p:nvSpPr>
          <p:cNvPr id="3" name="Slide Number Placeholder 2">
            <a:extLst>
              <a:ext uri="{FF2B5EF4-FFF2-40B4-BE49-F238E27FC236}">
                <a16:creationId xmlns:a16="http://schemas.microsoft.com/office/drawing/2014/main" id="{9DEC46CA-72E4-574C-524D-3C21471F6703}"/>
              </a:ext>
            </a:extLst>
          </p:cNvPr>
          <p:cNvSpPr>
            <a:spLocks noGrp="1"/>
          </p:cNvSpPr>
          <p:nvPr>
            <p:ph type="sldNum" sz="quarter" idx="11"/>
          </p:nvPr>
        </p:nvSpPr>
        <p:spPr/>
        <p:txBody>
          <a:bodyPr/>
          <a:lstStyle/>
          <a:p>
            <a:fld id="{CE58CB1E-F828-4F11-99E0-327109AF9DA4}" type="slidenum">
              <a:rPr lang="de-DE" smtClean="0"/>
              <a:pPr/>
              <a:t>11</a:t>
            </a:fld>
            <a:endParaRPr lang="de-DE" dirty="0"/>
          </a:p>
        </p:txBody>
      </p:sp>
      <p:pic>
        <p:nvPicPr>
          <p:cNvPr id="7" name="Picture 6" descr="A graph with different colored lines&#10;&#10;Description automatically generated">
            <a:extLst>
              <a:ext uri="{FF2B5EF4-FFF2-40B4-BE49-F238E27FC236}">
                <a16:creationId xmlns:a16="http://schemas.microsoft.com/office/drawing/2014/main" id="{C74E475D-80B8-FF2D-0190-6CC7452B9DC5}"/>
              </a:ext>
            </a:extLst>
          </p:cNvPr>
          <p:cNvPicPr>
            <a:picLocks noChangeAspect="1"/>
          </p:cNvPicPr>
          <p:nvPr/>
        </p:nvPicPr>
        <p:blipFill>
          <a:blip r:embed="rId2"/>
          <a:stretch>
            <a:fillRect/>
          </a:stretch>
        </p:blipFill>
        <p:spPr>
          <a:xfrm>
            <a:off x="1375507" y="1377311"/>
            <a:ext cx="6614802" cy="3190264"/>
          </a:xfrm>
          <a:prstGeom prst="rect">
            <a:avLst/>
          </a:prstGeom>
          <a:ln>
            <a:solidFill>
              <a:schemeClr val="bg1"/>
            </a:solidFill>
          </a:ln>
        </p:spPr>
      </p:pic>
      <p:sp>
        <p:nvSpPr>
          <p:cNvPr id="6" name="TextBox 5">
            <a:extLst>
              <a:ext uri="{FF2B5EF4-FFF2-40B4-BE49-F238E27FC236}">
                <a16:creationId xmlns:a16="http://schemas.microsoft.com/office/drawing/2014/main" id="{39612976-6A4A-5B05-E3B3-FD88B969807B}"/>
              </a:ext>
            </a:extLst>
          </p:cNvPr>
          <p:cNvSpPr txBox="1"/>
          <p:nvPr/>
        </p:nvSpPr>
        <p:spPr>
          <a:xfrm>
            <a:off x="585071" y="4552466"/>
            <a:ext cx="7489401" cy="302519"/>
          </a:xfrm>
          <a:prstGeom prst="rect">
            <a:avLst/>
          </a:prstGeom>
          <a:noFill/>
        </p:spPr>
        <p:txBody>
          <a:bodyPr wrap="square" lIns="0" tIns="0" rIns="0" bIns="0" rtlCol="0">
            <a:spAutoFit/>
          </a:bodyPr>
          <a:lstStyle/>
          <a:p>
            <a:pPr>
              <a:lnSpc>
                <a:spcPct val="114000"/>
              </a:lnSpc>
            </a:pPr>
            <a:r>
              <a:rPr lang="en-US" sz="900" dirty="0">
                <a:latin typeface="+mn-lt"/>
              </a:rPr>
              <a:t>*The ID in the label indicates the ID of the channel. On the first floor, the channels are 9,10,11,12, and on the second floor, it is 3,13,14,15</a:t>
            </a:r>
          </a:p>
          <a:p>
            <a:pPr>
              <a:lnSpc>
                <a:spcPct val="114000"/>
              </a:lnSpc>
            </a:pPr>
            <a:r>
              <a:rPr lang="en-US" sz="900" b="1" dirty="0">
                <a:latin typeface="+mn-lt"/>
              </a:rPr>
              <a:t>* Here, only plot the imaginary part of the FRF since the imaginary part can be used to detect the mode shape </a:t>
            </a:r>
          </a:p>
        </p:txBody>
      </p:sp>
    </p:spTree>
    <p:extLst>
      <p:ext uri="{BB962C8B-B14F-4D97-AF65-F5344CB8AC3E}">
        <p14:creationId xmlns:p14="http://schemas.microsoft.com/office/powerpoint/2010/main" val="568853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2A896-7EBB-E60C-2B8B-A56764D7D9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B45C07-F4C1-8B7B-5486-0F9D49BF45BE}"/>
              </a:ext>
            </a:extLst>
          </p:cNvPr>
          <p:cNvSpPr>
            <a:spLocks noGrp="1"/>
          </p:cNvSpPr>
          <p:nvPr>
            <p:ph type="title"/>
          </p:nvPr>
        </p:nvSpPr>
        <p:spPr>
          <a:xfrm>
            <a:off x="317935" y="823508"/>
            <a:ext cx="8508999" cy="366190"/>
          </a:xfrm>
        </p:spPr>
        <p:txBody>
          <a:bodyPr/>
          <a:lstStyle/>
          <a:p>
            <a:r>
              <a:rPr lang="en-US" sz="2000" dirty="0">
                <a:solidFill>
                  <a:schemeClr val="tx1"/>
                </a:solidFill>
              </a:rPr>
              <a:t>System identification by hammer testing, location 3 (ID: EX220)</a:t>
            </a:r>
          </a:p>
        </p:txBody>
      </p:sp>
      <p:sp>
        <p:nvSpPr>
          <p:cNvPr id="3" name="Slide Number Placeholder 2">
            <a:extLst>
              <a:ext uri="{FF2B5EF4-FFF2-40B4-BE49-F238E27FC236}">
                <a16:creationId xmlns:a16="http://schemas.microsoft.com/office/drawing/2014/main" id="{81BB140D-56B4-D7F5-C6FB-E401F54FFEE7}"/>
              </a:ext>
            </a:extLst>
          </p:cNvPr>
          <p:cNvSpPr>
            <a:spLocks noGrp="1"/>
          </p:cNvSpPr>
          <p:nvPr>
            <p:ph type="sldNum" sz="quarter" idx="11"/>
          </p:nvPr>
        </p:nvSpPr>
        <p:spPr/>
        <p:txBody>
          <a:bodyPr/>
          <a:lstStyle/>
          <a:p>
            <a:fld id="{CE58CB1E-F828-4F11-99E0-327109AF9DA4}" type="slidenum">
              <a:rPr lang="de-DE" smtClean="0"/>
              <a:pPr/>
              <a:t>12</a:t>
            </a:fld>
            <a:endParaRPr lang="de-DE" dirty="0"/>
          </a:p>
        </p:txBody>
      </p:sp>
      <p:pic>
        <p:nvPicPr>
          <p:cNvPr id="5" name="Picture 4" descr="A graph with different colored lines&#10;&#10;Description automatically generated">
            <a:extLst>
              <a:ext uri="{FF2B5EF4-FFF2-40B4-BE49-F238E27FC236}">
                <a16:creationId xmlns:a16="http://schemas.microsoft.com/office/drawing/2014/main" id="{D11441F9-80EB-3C24-B4BA-F4D9D2876D68}"/>
              </a:ext>
            </a:extLst>
          </p:cNvPr>
          <p:cNvPicPr>
            <a:picLocks noChangeAspect="1"/>
          </p:cNvPicPr>
          <p:nvPr/>
        </p:nvPicPr>
        <p:blipFill>
          <a:blip r:embed="rId2"/>
          <a:stretch>
            <a:fillRect/>
          </a:stretch>
        </p:blipFill>
        <p:spPr>
          <a:xfrm>
            <a:off x="1375507" y="1377311"/>
            <a:ext cx="6614802" cy="3190264"/>
          </a:xfrm>
          <a:prstGeom prst="rect">
            <a:avLst/>
          </a:prstGeom>
          <a:ln>
            <a:solidFill>
              <a:schemeClr val="bg1"/>
            </a:solidFill>
          </a:ln>
        </p:spPr>
      </p:pic>
      <p:sp>
        <p:nvSpPr>
          <p:cNvPr id="6" name="TextBox 5">
            <a:extLst>
              <a:ext uri="{FF2B5EF4-FFF2-40B4-BE49-F238E27FC236}">
                <a16:creationId xmlns:a16="http://schemas.microsoft.com/office/drawing/2014/main" id="{CE5023C6-08CA-9D29-87FF-5D8E78F0E3CF}"/>
              </a:ext>
            </a:extLst>
          </p:cNvPr>
          <p:cNvSpPr txBox="1"/>
          <p:nvPr/>
        </p:nvSpPr>
        <p:spPr>
          <a:xfrm>
            <a:off x="585071" y="4552466"/>
            <a:ext cx="7489401" cy="302519"/>
          </a:xfrm>
          <a:prstGeom prst="rect">
            <a:avLst/>
          </a:prstGeom>
          <a:noFill/>
        </p:spPr>
        <p:txBody>
          <a:bodyPr wrap="square" lIns="0" tIns="0" rIns="0" bIns="0" rtlCol="0">
            <a:spAutoFit/>
          </a:bodyPr>
          <a:lstStyle/>
          <a:p>
            <a:pPr>
              <a:lnSpc>
                <a:spcPct val="114000"/>
              </a:lnSpc>
            </a:pPr>
            <a:r>
              <a:rPr lang="en-US" sz="900" dirty="0">
                <a:latin typeface="+mn-lt"/>
              </a:rPr>
              <a:t>*The ID in the label indicates the ID of the channel. On the first floor, the channels are 9,10,11,12, and on the second floor, it is 3,13,14,15</a:t>
            </a:r>
          </a:p>
          <a:p>
            <a:pPr>
              <a:lnSpc>
                <a:spcPct val="114000"/>
              </a:lnSpc>
            </a:pPr>
            <a:r>
              <a:rPr lang="en-US" sz="900" b="1" dirty="0">
                <a:latin typeface="+mn-lt"/>
              </a:rPr>
              <a:t>* Here, only plot the imaginary part of the FRF since the imaginary part can be used to detect the mode shape </a:t>
            </a:r>
          </a:p>
        </p:txBody>
      </p:sp>
    </p:spTree>
    <p:extLst>
      <p:ext uri="{BB962C8B-B14F-4D97-AF65-F5344CB8AC3E}">
        <p14:creationId xmlns:p14="http://schemas.microsoft.com/office/powerpoint/2010/main" val="2376684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0331E-4F31-91DE-46BA-E576F7E3D8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9D2564-E1BE-E905-CC14-FD6344022593}"/>
              </a:ext>
            </a:extLst>
          </p:cNvPr>
          <p:cNvSpPr>
            <a:spLocks noGrp="1"/>
          </p:cNvSpPr>
          <p:nvPr>
            <p:ph type="title"/>
          </p:nvPr>
        </p:nvSpPr>
        <p:spPr>
          <a:xfrm>
            <a:off x="317935" y="823508"/>
            <a:ext cx="8508999" cy="366190"/>
          </a:xfrm>
        </p:spPr>
        <p:txBody>
          <a:bodyPr/>
          <a:lstStyle/>
          <a:p>
            <a:r>
              <a:rPr lang="en-US" sz="2000" dirty="0">
                <a:solidFill>
                  <a:schemeClr val="tx1"/>
                </a:solidFill>
              </a:rPr>
              <a:t>ANSYS model in python</a:t>
            </a:r>
          </a:p>
        </p:txBody>
      </p:sp>
      <p:sp>
        <p:nvSpPr>
          <p:cNvPr id="3" name="Slide Number Placeholder 2">
            <a:extLst>
              <a:ext uri="{FF2B5EF4-FFF2-40B4-BE49-F238E27FC236}">
                <a16:creationId xmlns:a16="http://schemas.microsoft.com/office/drawing/2014/main" id="{6D4C7519-0545-4553-FAD1-11CF193B937E}"/>
              </a:ext>
            </a:extLst>
          </p:cNvPr>
          <p:cNvSpPr>
            <a:spLocks noGrp="1"/>
          </p:cNvSpPr>
          <p:nvPr>
            <p:ph type="sldNum" sz="quarter" idx="11"/>
          </p:nvPr>
        </p:nvSpPr>
        <p:spPr/>
        <p:txBody>
          <a:bodyPr/>
          <a:lstStyle/>
          <a:p>
            <a:fld id="{CE58CB1E-F828-4F11-99E0-327109AF9DA4}" type="slidenum">
              <a:rPr lang="de-DE" smtClean="0"/>
              <a:pPr/>
              <a:t>13</a:t>
            </a:fld>
            <a:endParaRPr lang="de-DE" dirty="0"/>
          </a:p>
        </p:txBody>
      </p:sp>
      <p:pic>
        <p:nvPicPr>
          <p:cNvPr id="7" name="Picture 6" descr="A blue and pink rectangular object&#10;&#10;Description automatically generated">
            <a:extLst>
              <a:ext uri="{FF2B5EF4-FFF2-40B4-BE49-F238E27FC236}">
                <a16:creationId xmlns:a16="http://schemas.microsoft.com/office/drawing/2014/main" id="{D2094AFD-5AF9-5B05-0975-182894251FB7}"/>
              </a:ext>
            </a:extLst>
          </p:cNvPr>
          <p:cNvPicPr>
            <a:picLocks noChangeAspect="1"/>
          </p:cNvPicPr>
          <p:nvPr/>
        </p:nvPicPr>
        <p:blipFill>
          <a:blip r:embed="rId2"/>
          <a:stretch>
            <a:fillRect/>
          </a:stretch>
        </p:blipFill>
        <p:spPr>
          <a:xfrm>
            <a:off x="225626" y="1189698"/>
            <a:ext cx="5814695" cy="3723243"/>
          </a:xfrm>
          <a:prstGeom prst="rect">
            <a:avLst/>
          </a:prstGeom>
        </p:spPr>
      </p:pic>
      <p:pic>
        <p:nvPicPr>
          <p:cNvPr id="11" name="Picture 10">
            <a:extLst>
              <a:ext uri="{FF2B5EF4-FFF2-40B4-BE49-F238E27FC236}">
                <a16:creationId xmlns:a16="http://schemas.microsoft.com/office/drawing/2014/main" id="{2C4AFEA2-6BFE-903F-0036-C2E65E453F66}"/>
              </a:ext>
            </a:extLst>
          </p:cNvPr>
          <p:cNvPicPr>
            <a:picLocks noChangeAspect="1"/>
          </p:cNvPicPr>
          <p:nvPr/>
        </p:nvPicPr>
        <p:blipFill>
          <a:blip r:embed="rId3"/>
          <a:srcRect t="2909" r="11108"/>
          <a:stretch/>
        </p:blipFill>
        <p:spPr>
          <a:xfrm>
            <a:off x="5408363" y="4319992"/>
            <a:ext cx="3173726" cy="494231"/>
          </a:xfrm>
          <a:prstGeom prst="rect">
            <a:avLst/>
          </a:prstGeom>
        </p:spPr>
      </p:pic>
      <p:sp>
        <p:nvSpPr>
          <p:cNvPr id="12" name="TextBox 11">
            <a:extLst>
              <a:ext uri="{FF2B5EF4-FFF2-40B4-BE49-F238E27FC236}">
                <a16:creationId xmlns:a16="http://schemas.microsoft.com/office/drawing/2014/main" id="{840E0710-2DBC-D8A3-536B-5F08AA0CFF4C}"/>
              </a:ext>
            </a:extLst>
          </p:cNvPr>
          <p:cNvSpPr txBox="1"/>
          <p:nvPr/>
        </p:nvSpPr>
        <p:spPr>
          <a:xfrm>
            <a:off x="5408363" y="936939"/>
            <a:ext cx="2123723" cy="225062"/>
          </a:xfrm>
          <a:prstGeom prst="rect">
            <a:avLst/>
          </a:prstGeom>
          <a:noFill/>
        </p:spPr>
        <p:txBody>
          <a:bodyPr wrap="none" lIns="0" tIns="0" rIns="0" bIns="0" rtlCol="0">
            <a:spAutoFit/>
          </a:bodyPr>
          <a:lstStyle/>
          <a:p>
            <a:pPr>
              <a:lnSpc>
                <a:spcPct val="114000"/>
              </a:lnSpc>
            </a:pPr>
            <a:r>
              <a:rPr lang="en-US" sz="1400" dirty="0">
                <a:latin typeface="+mn-lt"/>
              </a:rPr>
              <a:t>Building parameter, N = 26</a:t>
            </a:r>
          </a:p>
        </p:txBody>
      </p:sp>
      <p:sp>
        <p:nvSpPr>
          <p:cNvPr id="13" name="TextBox 12">
            <a:extLst>
              <a:ext uri="{FF2B5EF4-FFF2-40B4-BE49-F238E27FC236}">
                <a16:creationId xmlns:a16="http://schemas.microsoft.com/office/drawing/2014/main" id="{1E5A8CB0-564E-5EB2-8A93-394DCDDB30A2}"/>
              </a:ext>
            </a:extLst>
          </p:cNvPr>
          <p:cNvSpPr txBox="1"/>
          <p:nvPr/>
        </p:nvSpPr>
        <p:spPr>
          <a:xfrm>
            <a:off x="5408363" y="4054168"/>
            <a:ext cx="1676485" cy="225062"/>
          </a:xfrm>
          <a:prstGeom prst="rect">
            <a:avLst/>
          </a:prstGeom>
          <a:noFill/>
        </p:spPr>
        <p:txBody>
          <a:bodyPr wrap="none" lIns="0" tIns="0" rIns="0" bIns="0" rtlCol="0">
            <a:spAutoFit/>
          </a:bodyPr>
          <a:lstStyle/>
          <a:p>
            <a:pPr>
              <a:lnSpc>
                <a:spcPct val="114000"/>
              </a:lnSpc>
            </a:pPr>
            <a:r>
              <a:rPr lang="en-US" sz="1400" dirty="0">
                <a:latin typeface="+mn-lt"/>
              </a:rPr>
              <a:t>SSI parameter, N = 3</a:t>
            </a:r>
          </a:p>
        </p:txBody>
      </p:sp>
      <p:pic>
        <p:nvPicPr>
          <p:cNvPr id="15" name="Picture 14">
            <a:extLst>
              <a:ext uri="{FF2B5EF4-FFF2-40B4-BE49-F238E27FC236}">
                <a16:creationId xmlns:a16="http://schemas.microsoft.com/office/drawing/2014/main" id="{DFFE678D-3DE9-4877-511F-FF7AB1BA8772}"/>
              </a:ext>
            </a:extLst>
          </p:cNvPr>
          <p:cNvPicPr>
            <a:picLocks noChangeAspect="1"/>
          </p:cNvPicPr>
          <p:nvPr/>
        </p:nvPicPr>
        <p:blipFill>
          <a:blip r:embed="rId4"/>
          <a:stretch>
            <a:fillRect/>
          </a:stretch>
        </p:blipFill>
        <p:spPr>
          <a:xfrm>
            <a:off x="5408363" y="1214311"/>
            <a:ext cx="3173726" cy="2828309"/>
          </a:xfrm>
          <a:prstGeom prst="rect">
            <a:avLst/>
          </a:prstGeom>
        </p:spPr>
      </p:pic>
    </p:spTree>
    <p:extLst>
      <p:ext uri="{BB962C8B-B14F-4D97-AF65-F5344CB8AC3E}">
        <p14:creationId xmlns:p14="http://schemas.microsoft.com/office/powerpoint/2010/main" val="71428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9EC53B-9FC4-D3F6-9F81-1B9BBF0BBB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D42F7F-F85A-EF52-40E4-C9D197B15B94}"/>
              </a:ext>
            </a:extLst>
          </p:cNvPr>
          <p:cNvSpPr>
            <a:spLocks noGrp="1"/>
          </p:cNvSpPr>
          <p:nvPr>
            <p:ph type="title"/>
          </p:nvPr>
        </p:nvSpPr>
        <p:spPr>
          <a:xfrm>
            <a:off x="317935" y="823508"/>
            <a:ext cx="8508999" cy="366190"/>
          </a:xfrm>
        </p:spPr>
        <p:txBody>
          <a:bodyPr/>
          <a:lstStyle/>
          <a:p>
            <a:r>
              <a:rPr lang="en-US" sz="2000" dirty="0">
                <a:solidFill>
                  <a:schemeClr val="tx1"/>
                </a:solidFill>
              </a:rPr>
              <a:t>Harmonic analysis</a:t>
            </a:r>
          </a:p>
        </p:txBody>
      </p:sp>
      <p:sp>
        <p:nvSpPr>
          <p:cNvPr id="3" name="Slide Number Placeholder 2">
            <a:extLst>
              <a:ext uri="{FF2B5EF4-FFF2-40B4-BE49-F238E27FC236}">
                <a16:creationId xmlns:a16="http://schemas.microsoft.com/office/drawing/2014/main" id="{DC55AA83-2CFB-5DBC-56FE-F52ECF412699}"/>
              </a:ext>
            </a:extLst>
          </p:cNvPr>
          <p:cNvSpPr>
            <a:spLocks noGrp="1"/>
          </p:cNvSpPr>
          <p:nvPr>
            <p:ph type="sldNum" sz="quarter" idx="11"/>
          </p:nvPr>
        </p:nvSpPr>
        <p:spPr/>
        <p:txBody>
          <a:bodyPr/>
          <a:lstStyle/>
          <a:p>
            <a:fld id="{CE58CB1E-F828-4F11-99E0-327109AF9DA4}" type="slidenum">
              <a:rPr lang="de-DE" smtClean="0"/>
              <a:pPr/>
              <a:t>14</a:t>
            </a:fld>
            <a:endParaRPr lang="de-DE" dirty="0"/>
          </a:p>
        </p:txBody>
      </p:sp>
      <p:sp>
        <p:nvSpPr>
          <p:cNvPr id="4" name="Rectangle: Rounded Corners 3">
            <a:extLst>
              <a:ext uri="{FF2B5EF4-FFF2-40B4-BE49-F238E27FC236}">
                <a16:creationId xmlns:a16="http://schemas.microsoft.com/office/drawing/2014/main" id="{B5FF8BEB-9BF1-A872-E393-91DF610A4ED2}"/>
              </a:ext>
            </a:extLst>
          </p:cNvPr>
          <p:cNvSpPr/>
          <p:nvPr/>
        </p:nvSpPr>
        <p:spPr>
          <a:xfrm>
            <a:off x="317935" y="1273908"/>
            <a:ext cx="8508998" cy="3581077"/>
          </a:xfrm>
          <a:prstGeom prst="roundRect">
            <a:avLst>
              <a:gd name="adj" fmla="val 4167"/>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lnSpc>
                <a:spcPct val="114000"/>
              </a:lnSpc>
              <a:buAutoNum type="arabicPeriod"/>
            </a:pPr>
            <a:r>
              <a:rPr lang="en-US" sz="1400" dirty="0">
                <a:solidFill>
                  <a:schemeClr val="tx1"/>
                </a:solidFill>
              </a:rPr>
              <a:t>For each parameter setups from DOE, three harmonic analysis are performed based on three different excitation points.  </a:t>
            </a:r>
          </a:p>
          <a:p>
            <a:pPr marL="342900" indent="-342900">
              <a:lnSpc>
                <a:spcPct val="114000"/>
              </a:lnSpc>
              <a:buAutoNum type="arabicPeriod"/>
            </a:pPr>
            <a:endParaRPr lang="en-US" sz="1400" dirty="0">
              <a:solidFill>
                <a:schemeClr val="tx1"/>
              </a:solidFill>
            </a:endParaRPr>
          </a:p>
          <a:p>
            <a:pPr marL="342900" indent="-342900">
              <a:lnSpc>
                <a:spcPct val="114000"/>
              </a:lnSpc>
              <a:buAutoNum type="arabicPeriod"/>
            </a:pPr>
            <a:r>
              <a:rPr lang="en-US" sz="1400" dirty="0">
                <a:solidFill>
                  <a:schemeClr val="tx1"/>
                </a:solidFill>
              </a:rPr>
              <a:t>To mimic the hammer testing, the unit force load on z direction will be inputted.</a:t>
            </a:r>
          </a:p>
          <a:p>
            <a:pPr marL="342900" indent="-342900">
              <a:lnSpc>
                <a:spcPct val="114000"/>
              </a:lnSpc>
              <a:buAutoNum type="arabicPeriod"/>
            </a:pPr>
            <a:endParaRPr lang="en-US" sz="1400" dirty="0">
              <a:solidFill>
                <a:schemeClr val="tx1"/>
              </a:solidFill>
            </a:endParaRPr>
          </a:p>
          <a:p>
            <a:pPr marL="342900" indent="-342900">
              <a:lnSpc>
                <a:spcPct val="114000"/>
              </a:lnSpc>
              <a:buAutoNum type="arabicPeriod"/>
            </a:pPr>
            <a:endParaRPr lang="en-US" sz="1400" dirty="0">
              <a:solidFill>
                <a:schemeClr val="tx1"/>
              </a:solidFill>
            </a:endParaRPr>
          </a:p>
          <a:p>
            <a:pPr marL="342900" indent="-342900">
              <a:lnSpc>
                <a:spcPct val="114000"/>
              </a:lnSpc>
              <a:buAutoNum type="arabicPeriod"/>
            </a:pPr>
            <a:endParaRPr lang="en-US" sz="1400" dirty="0">
              <a:solidFill>
                <a:schemeClr val="tx1"/>
              </a:solidFill>
            </a:endParaRPr>
          </a:p>
          <a:p>
            <a:pPr marL="342900" indent="-342900">
              <a:lnSpc>
                <a:spcPct val="114000"/>
              </a:lnSpc>
              <a:buAutoNum type="arabicPeriod"/>
            </a:pPr>
            <a:r>
              <a:rPr lang="en-US" sz="1400" dirty="0">
                <a:solidFill>
                  <a:schemeClr val="tx1"/>
                </a:solidFill>
              </a:rPr>
              <a:t>The frequency response functions (FRFs) extracted from 8 measurement points will be compared with FRFs from hammer test for FEM update. </a:t>
            </a:r>
          </a:p>
          <a:p>
            <a:pPr marL="342900" indent="-342900">
              <a:lnSpc>
                <a:spcPct val="114000"/>
              </a:lnSpc>
              <a:buAutoNum type="arabicPeriod"/>
            </a:pPr>
            <a:endParaRPr lang="en-US" sz="1400" dirty="0">
              <a:solidFill>
                <a:schemeClr val="tx1"/>
              </a:solidFill>
            </a:endParaRPr>
          </a:p>
          <a:p>
            <a:pPr marL="342900" indent="-342900">
              <a:lnSpc>
                <a:spcPct val="114000"/>
              </a:lnSpc>
              <a:buAutoNum type="arabicPeriod"/>
            </a:pPr>
            <a:r>
              <a:rPr lang="en-US" sz="1400" dirty="0">
                <a:solidFill>
                  <a:schemeClr val="tx1"/>
                </a:solidFill>
              </a:rPr>
              <a:t>Using the Mode superposition (MSUP) method to accelerate the simulation. Compared to FULL method, it can approximately accelerate the simulation by 2X.</a:t>
            </a:r>
          </a:p>
          <a:p>
            <a:pPr marL="342900" indent="-342900">
              <a:lnSpc>
                <a:spcPct val="114000"/>
              </a:lnSpc>
              <a:buAutoNum type="arabicPeriod"/>
            </a:pPr>
            <a:endParaRPr lang="en-US" sz="1400" dirty="0">
              <a:solidFill>
                <a:schemeClr val="tx1"/>
              </a:solidFill>
            </a:endParaRPr>
          </a:p>
          <a:p>
            <a:pPr marL="342900" indent="-342900">
              <a:lnSpc>
                <a:spcPct val="114000"/>
              </a:lnSpc>
              <a:buAutoNum type="arabicPeriod"/>
            </a:pPr>
            <a:r>
              <a:rPr lang="en-US" sz="1400" dirty="0">
                <a:solidFill>
                  <a:schemeClr val="tx1"/>
                </a:solidFill>
              </a:rPr>
              <a:t>Two different cases are tested, one with Soil structure interaction, another one without.</a:t>
            </a:r>
          </a:p>
          <a:p>
            <a:pPr marL="342900" indent="-342900">
              <a:lnSpc>
                <a:spcPct val="114000"/>
              </a:lnSpc>
              <a:buAutoNum type="arabicPeriod"/>
            </a:pPr>
            <a:endParaRPr lang="en-US" sz="1400" b="0" dirty="0">
              <a:solidFill>
                <a:schemeClr val="tx1"/>
              </a:solidFill>
              <a:effectLst/>
              <a:latin typeface="Consolas" panose="020B0609020204030204" pitchFamily="49" charset="0"/>
            </a:endParaRPr>
          </a:p>
          <a:p>
            <a:pPr marL="342900" indent="-342900">
              <a:lnSpc>
                <a:spcPct val="114000"/>
              </a:lnSpc>
              <a:buAutoNum type="arabicPeriod"/>
            </a:pPr>
            <a:endParaRPr lang="en-US" sz="1400" dirty="0">
              <a:solidFill>
                <a:schemeClr val="tx1"/>
              </a:solidFill>
              <a:latin typeface="Consolas" panose="020B0609020204030204" pitchFamily="49" charset="0"/>
            </a:endParaRPr>
          </a:p>
          <a:p>
            <a:pPr marL="342900" indent="-342900">
              <a:lnSpc>
                <a:spcPct val="114000"/>
              </a:lnSpc>
              <a:buAutoNum type="arabicPeriod"/>
            </a:pPr>
            <a:endParaRPr lang="en-US" sz="1400" b="0" dirty="0">
              <a:solidFill>
                <a:schemeClr val="tx1"/>
              </a:solidFill>
              <a:effectLst/>
              <a:latin typeface="Consolas" panose="020B0609020204030204" pitchFamily="49" charset="0"/>
            </a:endParaRPr>
          </a:p>
          <a:p>
            <a:pPr marL="342900" indent="-342900">
              <a:lnSpc>
                <a:spcPct val="114000"/>
              </a:lnSpc>
              <a:buAutoNum type="arabicPeriod"/>
            </a:pPr>
            <a:endParaRPr lang="en-US" sz="1400" b="0" dirty="0">
              <a:solidFill>
                <a:schemeClr val="tx1"/>
              </a:solidFill>
              <a:effectLst/>
              <a:latin typeface="Consolas" panose="020B0609020204030204" pitchFamily="49" charset="0"/>
            </a:endParaRPr>
          </a:p>
          <a:p>
            <a:pPr marL="342900" indent="-342900">
              <a:lnSpc>
                <a:spcPct val="114000"/>
              </a:lnSpc>
              <a:buAutoNum type="arabicPeriod"/>
            </a:pPr>
            <a:endParaRPr lang="fr-FR" sz="1400" b="0" dirty="0">
              <a:solidFill>
                <a:schemeClr val="tx1"/>
              </a:solidFill>
              <a:effectLst/>
              <a:latin typeface="Consolas" panose="020B0609020204030204" pitchFamily="49" charset="0"/>
            </a:endParaRPr>
          </a:p>
          <a:p>
            <a:pPr>
              <a:lnSpc>
                <a:spcPct val="114000"/>
              </a:lnSpc>
            </a:pPr>
            <a:endParaRPr lang="en-US" sz="1400" dirty="0">
              <a:solidFill>
                <a:schemeClr val="tx1"/>
              </a:solidFill>
            </a:endParaRPr>
          </a:p>
        </p:txBody>
      </p:sp>
      <p:sp>
        <p:nvSpPr>
          <p:cNvPr id="5" name="Rectangle 4">
            <a:extLst>
              <a:ext uri="{FF2B5EF4-FFF2-40B4-BE49-F238E27FC236}">
                <a16:creationId xmlns:a16="http://schemas.microsoft.com/office/drawing/2014/main" id="{8C4A3024-D079-9425-C029-7956DDAA1E05}"/>
              </a:ext>
            </a:extLst>
          </p:cNvPr>
          <p:cNvSpPr/>
          <p:nvPr/>
        </p:nvSpPr>
        <p:spPr>
          <a:xfrm>
            <a:off x="800100" y="2367021"/>
            <a:ext cx="2407920" cy="6553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14000"/>
              </a:lnSpc>
            </a:pPr>
            <a:r>
              <a:rPr lang="fr-FR" sz="1000" b="0" dirty="0" err="1">
                <a:solidFill>
                  <a:schemeClr val="tx1"/>
                </a:solidFill>
                <a:effectLst/>
                <a:latin typeface="Consolas" panose="020B0609020204030204" pitchFamily="49" charset="0"/>
              </a:rPr>
              <a:t>mapdl.f</a:t>
            </a:r>
            <a:r>
              <a:rPr lang="fr-FR" sz="1000" b="0" dirty="0">
                <a:solidFill>
                  <a:schemeClr val="tx1"/>
                </a:solidFill>
                <a:effectLst/>
                <a:latin typeface="Consolas" panose="020B0609020204030204" pitchFamily="49" charset="0"/>
              </a:rPr>
              <a:t>(excitation_node,"FX",</a:t>
            </a:r>
            <a:r>
              <a:rPr lang="fr-FR" sz="1000" dirty="0">
                <a:solidFill>
                  <a:schemeClr val="tx1"/>
                </a:solidFill>
                <a:latin typeface="Consolas" panose="020B0609020204030204" pitchFamily="49" charset="0"/>
              </a:rPr>
              <a:t>0</a:t>
            </a:r>
            <a:r>
              <a:rPr lang="fr-FR" sz="1000" b="0" dirty="0">
                <a:solidFill>
                  <a:schemeClr val="tx1"/>
                </a:solidFill>
                <a:effectLst/>
                <a:latin typeface="Consolas" panose="020B0609020204030204" pitchFamily="49" charset="0"/>
              </a:rPr>
              <a:t>)</a:t>
            </a:r>
          </a:p>
          <a:p>
            <a:pPr>
              <a:lnSpc>
                <a:spcPct val="114000"/>
              </a:lnSpc>
            </a:pPr>
            <a:r>
              <a:rPr lang="fr-FR" sz="1000" b="0" dirty="0" err="1">
                <a:solidFill>
                  <a:schemeClr val="tx1"/>
                </a:solidFill>
                <a:effectLst/>
                <a:latin typeface="Consolas" panose="020B0609020204030204" pitchFamily="49" charset="0"/>
              </a:rPr>
              <a:t>mapdl.f</a:t>
            </a:r>
            <a:r>
              <a:rPr lang="fr-FR" sz="1000" b="0" dirty="0">
                <a:solidFill>
                  <a:schemeClr val="tx1"/>
                </a:solidFill>
                <a:effectLst/>
                <a:latin typeface="Consolas" panose="020B0609020204030204" pitchFamily="49" charset="0"/>
              </a:rPr>
              <a:t>(excitation_node,"FY",0)</a:t>
            </a:r>
          </a:p>
          <a:p>
            <a:pPr>
              <a:lnSpc>
                <a:spcPct val="114000"/>
              </a:lnSpc>
            </a:pPr>
            <a:r>
              <a:rPr lang="fr-FR" sz="1000" b="0" dirty="0" err="1">
                <a:solidFill>
                  <a:schemeClr val="tx1"/>
                </a:solidFill>
                <a:effectLst/>
                <a:latin typeface="Consolas" panose="020B0609020204030204" pitchFamily="49" charset="0"/>
              </a:rPr>
              <a:t>mapdl.f</a:t>
            </a:r>
            <a:r>
              <a:rPr lang="fr-FR" sz="1000" b="0" dirty="0">
                <a:solidFill>
                  <a:schemeClr val="tx1"/>
                </a:solidFill>
                <a:effectLst/>
                <a:latin typeface="Consolas" panose="020B0609020204030204" pitchFamily="49" charset="0"/>
              </a:rPr>
              <a:t>(excitation_node,"FZ",1)</a:t>
            </a:r>
            <a:endParaRPr lang="fr-FR" sz="1800" b="0" dirty="0">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145708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BEFDB-94C6-A39C-2A0F-07E47D3E15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9E9BF1-EAB3-D01C-4071-48753295B2F8}"/>
              </a:ext>
            </a:extLst>
          </p:cNvPr>
          <p:cNvSpPr>
            <a:spLocks noGrp="1"/>
          </p:cNvSpPr>
          <p:nvPr>
            <p:ph type="title"/>
          </p:nvPr>
        </p:nvSpPr>
        <p:spPr>
          <a:xfrm>
            <a:off x="317935" y="823508"/>
            <a:ext cx="8508999" cy="372153"/>
          </a:xfrm>
        </p:spPr>
        <p:txBody>
          <a:bodyPr/>
          <a:lstStyle/>
          <a:p>
            <a:r>
              <a:rPr lang="en-US" sz="2000" dirty="0">
                <a:solidFill>
                  <a:schemeClr val="tx1"/>
                </a:solidFill>
              </a:rPr>
              <a:t>FRFs from initial guess parameter sets, </a:t>
            </a:r>
            <a:r>
              <a:rPr lang="en-US" sz="2000" dirty="0">
                <a:solidFill>
                  <a:schemeClr val="tx1"/>
                </a:solidFill>
                <a:latin typeface="Consolas" panose="020B0609020204030204" pitchFamily="49" charset="0"/>
              </a:rPr>
              <a:t>x=</a:t>
            </a:r>
            <a:r>
              <a:rPr lang="en-US" sz="2000" dirty="0" err="1">
                <a:solidFill>
                  <a:schemeClr val="tx1"/>
                </a:solidFill>
                <a:latin typeface="Consolas" panose="020B0609020204030204" pitchFamily="49" charset="0"/>
              </a:rPr>
              <a:t>np.zeros</a:t>
            </a:r>
            <a:r>
              <a:rPr lang="en-US" sz="2000" dirty="0">
                <a:solidFill>
                  <a:schemeClr val="tx1"/>
                </a:solidFill>
                <a:latin typeface="Consolas" panose="020B0609020204030204" pitchFamily="49" charset="0"/>
              </a:rPr>
              <a:t>(19,1)</a:t>
            </a:r>
          </a:p>
        </p:txBody>
      </p:sp>
      <p:sp>
        <p:nvSpPr>
          <p:cNvPr id="3" name="Slide Number Placeholder 2">
            <a:extLst>
              <a:ext uri="{FF2B5EF4-FFF2-40B4-BE49-F238E27FC236}">
                <a16:creationId xmlns:a16="http://schemas.microsoft.com/office/drawing/2014/main" id="{E0E1D72A-5C6B-7CF6-09EE-6CD4C5F51D11}"/>
              </a:ext>
            </a:extLst>
          </p:cNvPr>
          <p:cNvSpPr>
            <a:spLocks noGrp="1"/>
          </p:cNvSpPr>
          <p:nvPr>
            <p:ph type="sldNum" sz="quarter" idx="11"/>
          </p:nvPr>
        </p:nvSpPr>
        <p:spPr/>
        <p:txBody>
          <a:bodyPr/>
          <a:lstStyle/>
          <a:p>
            <a:fld id="{CE58CB1E-F828-4F11-99E0-327109AF9DA4}" type="slidenum">
              <a:rPr lang="de-DE" smtClean="0"/>
              <a:pPr/>
              <a:t>15</a:t>
            </a:fld>
            <a:endParaRPr lang="de-DE" dirty="0"/>
          </a:p>
        </p:txBody>
      </p:sp>
      <p:pic>
        <p:nvPicPr>
          <p:cNvPr id="5" name="Picture 4">
            <a:extLst>
              <a:ext uri="{FF2B5EF4-FFF2-40B4-BE49-F238E27FC236}">
                <a16:creationId xmlns:a16="http://schemas.microsoft.com/office/drawing/2014/main" id="{83F3C494-3886-8542-F67C-3DD2CAC2C240}"/>
              </a:ext>
            </a:extLst>
          </p:cNvPr>
          <p:cNvPicPr>
            <a:picLocks noChangeAspect="1"/>
          </p:cNvPicPr>
          <p:nvPr/>
        </p:nvPicPr>
        <p:blipFill>
          <a:blip r:embed="rId2"/>
          <a:stretch>
            <a:fillRect/>
          </a:stretch>
        </p:blipFill>
        <p:spPr>
          <a:xfrm>
            <a:off x="6104949" y="3072870"/>
            <a:ext cx="2399348" cy="1877210"/>
          </a:xfrm>
          <a:prstGeom prst="rect">
            <a:avLst/>
          </a:prstGeom>
        </p:spPr>
      </p:pic>
      <p:pic>
        <p:nvPicPr>
          <p:cNvPr id="8" name="Picture 7">
            <a:extLst>
              <a:ext uri="{FF2B5EF4-FFF2-40B4-BE49-F238E27FC236}">
                <a16:creationId xmlns:a16="http://schemas.microsoft.com/office/drawing/2014/main" id="{3DF6D9FF-27B7-C50D-4978-6D435B042A32}"/>
              </a:ext>
            </a:extLst>
          </p:cNvPr>
          <p:cNvPicPr>
            <a:picLocks noChangeAspect="1"/>
          </p:cNvPicPr>
          <p:nvPr/>
        </p:nvPicPr>
        <p:blipFill>
          <a:blip r:embed="rId3"/>
          <a:stretch>
            <a:fillRect/>
          </a:stretch>
        </p:blipFill>
        <p:spPr>
          <a:xfrm>
            <a:off x="6154676" y="1195661"/>
            <a:ext cx="2349621" cy="1877210"/>
          </a:xfrm>
          <a:prstGeom prst="rect">
            <a:avLst/>
          </a:prstGeom>
        </p:spPr>
      </p:pic>
      <p:pic>
        <p:nvPicPr>
          <p:cNvPr id="10" name="Picture 9">
            <a:extLst>
              <a:ext uri="{FF2B5EF4-FFF2-40B4-BE49-F238E27FC236}">
                <a16:creationId xmlns:a16="http://schemas.microsoft.com/office/drawing/2014/main" id="{F7D08C46-D4C0-8D70-920B-9CA26DF3D294}"/>
              </a:ext>
            </a:extLst>
          </p:cNvPr>
          <p:cNvPicPr>
            <a:picLocks noChangeAspect="1"/>
          </p:cNvPicPr>
          <p:nvPr/>
        </p:nvPicPr>
        <p:blipFill>
          <a:blip r:embed="rId4"/>
          <a:stretch>
            <a:fillRect/>
          </a:stretch>
        </p:blipFill>
        <p:spPr>
          <a:xfrm>
            <a:off x="3230879" y="3072870"/>
            <a:ext cx="2399348" cy="1877210"/>
          </a:xfrm>
          <a:prstGeom prst="rect">
            <a:avLst/>
          </a:prstGeom>
        </p:spPr>
      </p:pic>
      <p:pic>
        <p:nvPicPr>
          <p:cNvPr id="16" name="Picture 15">
            <a:extLst>
              <a:ext uri="{FF2B5EF4-FFF2-40B4-BE49-F238E27FC236}">
                <a16:creationId xmlns:a16="http://schemas.microsoft.com/office/drawing/2014/main" id="{18BB8688-8B7C-ECA5-F681-1E4898B0827C}"/>
              </a:ext>
            </a:extLst>
          </p:cNvPr>
          <p:cNvPicPr>
            <a:picLocks noChangeAspect="1"/>
          </p:cNvPicPr>
          <p:nvPr/>
        </p:nvPicPr>
        <p:blipFill>
          <a:blip r:embed="rId5"/>
          <a:stretch>
            <a:fillRect/>
          </a:stretch>
        </p:blipFill>
        <p:spPr>
          <a:xfrm>
            <a:off x="3230879" y="1195661"/>
            <a:ext cx="2399348" cy="1877210"/>
          </a:xfrm>
          <a:prstGeom prst="rect">
            <a:avLst/>
          </a:prstGeom>
        </p:spPr>
      </p:pic>
      <p:pic>
        <p:nvPicPr>
          <p:cNvPr id="18" name="Picture 17">
            <a:extLst>
              <a:ext uri="{FF2B5EF4-FFF2-40B4-BE49-F238E27FC236}">
                <a16:creationId xmlns:a16="http://schemas.microsoft.com/office/drawing/2014/main" id="{167BE1DF-D316-5F0A-DCA6-C49394CBD7BA}"/>
              </a:ext>
            </a:extLst>
          </p:cNvPr>
          <p:cNvPicPr>
            <a:picLocks noChangeAspect="1"/>
          </p:cNvPicPr>
          <p:nvPr/>
        </p:nvPicPr>
        <p:blipFill>
          <a:blip r:embed="rId6"/>
          <a:stretch>
            <a:fillRect/>
          </a:stretch>
        </p:blipFill>
        <p:spPr>
          <a:xfrm>
            <a:off x="317065" y="3072870"/>
            <a:ext cx="2399348" cy="1877210"/>
          </a:xfrm>
          <a:prstGeom prst="rect">
            <a:avLst/>
          </a:prstGeom>
        </p:spPr>
      </p:pic>
      <p:pic>
        <p:nvPicPr>
          <p:cNvPr id="20" name="Picture 19">
            <a:extLst>
              <a:ext uri="{FF2B5EF4-FFF2-40B4-BE49-F238E27FC236}">
                <a16:creationId xmlns:a16="http://schemas.microsoft.com/office/drawing/2014/main" id="{24AE3AF5-AE44-8D61-4325-981B10275C6E}"/>
              </a:ext>
            </a:extLst>
          </p:cNvPr>
          <p:cNvPicPr>
            <a:picLocks noChangeAspect="1"/>
          </p:cNvPicPr>
          <p:nvPr/>
        </p:nvPicPr>
        <p:blipFill>
          <a:blip r:embed="rId7"/>
          <a:stretch>
            <a:fillRect/>
          </a:stretch>
        </p:blipFill>
        <p:spPr>
          <a:xfrm>
            <a:off x="317066" y="1195661"/>
            <a:ext cx="2399347" cy="1877209"/>
          </a:xfrm>
          <a:prstGeom prst="rect">
            <a:avLst/>
          </a:prstGeom>
        </p:spPr>
      </p:pic>
    </p:spTree>
    <p:extLst>
      <p:ext uri="{BB962C8B-B14F-4D97-AF65-F5344CB8AC3E}">
        <p14:creationId xmlns:p14="http://schemas.microsoft.com/office/powerpoint/2010/main" val="1558647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35926-27DD-22F0-063A-4A66196F0A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31E68A-AF35-0FCE-842B-FC39B1C905A3}"/>
              </a:ext>
            </a:extLst>
          </p:cNvPr>
          <p:cNvSpPr>
            <a:spLocks noGrp="1"/>
          </p:cNvSpPr>
          <p:nvPr>
            <p:ph type="title"/>
          </p:nvPr>
        </p:nvSpPr>
        <p:spPr>
          <a:xfrm>
            <a:off x="317935" y="823508"/>
            <a:ext cx="8508999" cy="366190"/>
          </a:xfrm>
        </p:spPr>
        <p:txBody>
          <a:bodyPr/>
          <a:lstStyle/>
          <a:p>
            <a:r>
              <a:rPr lang="en-US" sz="2000" dirty="0">
                <a:solidFill>
                  <a:schemeClr val="tx1"/>
                </a:solidFill>
              </a:rPr>
              <a:t>DOE and the range of parameter varying.</a:t>
            </a:r>
          </a:p>
        </p:txBody>
      </p:sp>
      <p:sp>
        <p:nvSpPr>
          <p:cNvPr id="3" name="Slide Number Placeholder 2">
            <a:extLst>
              <a:ext uri="{FF2B5EF4-FFF2-40B4-BE49-F238E27FC236}">
                <a16:creationId xmlns:a16="http://schemas.microsoft.com/office/drawing/2014/main" id="{1348AF38-178D-A101-23B3-6E52F22654D7}"/>
              </a:ext>
            </a:extLst>
          </p:cNvPr>
          <p:cNvSpPr>
            <a:spLocks noGrp="1"/>
          </p:cNvSpPr>
          <p:nvPr>
            <p:ph type="sldNum" sz="quarter" idx="11"/>
          </p:nvPr>
        </p:nvSpPr>
        <p:spPr/>
        <p:txBody>
          <a:bodyPr/>
          <a:lstStyle/>
          <a:p>
            <a:fld id="{CE58CB1E-F828-4F11-99E0-327109AF9DA4}" type="slidenum">
              <a:rPr lang="de-DE" smtClean="0"/>
              <a:pPr/>
              <a:t>16</a:t>
            </a:fld>
            <a:endParaRPr lang="de-DE" dirty="0"/>
          </a:p>
        </p:txBody>
      </p:sp>
      <p:sp>
        <p:nvSpPr>
          <p:cNvPr id="4" name="Rectangle: Rounded Corners 3">
            <a:extLst>
              <a:ext uri="{FF2B5EF4-FFF2-40B4-BE49-F238E27FC236}">
                <a16:creationId xmlns:a16="http://schemas.microsoft.com/office/drawing/2014/main" id="{4A7A6CE6-EF59-66FD-8290-A2BC10B584B0}"/>
              </a:ext>
            </a:extLst>
          </p:cNvPr>
          <p:cNvSpPr/>
          <p:nvPr/>
        </p:nvSpPr>
        <p:spPr>
          <a:xfrm>
            <a:off x="317935" y="1273908"/>
            <a:ext cx="3949265" cy="3629741"/>
          </a:xfrm>
          <a:prstGeom prst="roundRect">
            <a:avLst>
              <a:gd name="adj" fmla="val 4167"/>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buFont typeface="Arial" panose="020B0604020202020204" pitchFamily="34" charset="0"/>
              <a:buChar char="•"/>
            </a:pPr>
            <a:endParaRPr lang="en-US" sz="1200" dirty="0">
              <a:solidFill>
                <a:schemeClr val="tx1"/>
              </a:solidFill>
            </a:endParaRPr>
          </a:p>
          <a:p>
            <a:pPr marL="342900" indent="-342900">
              <a:buFont typeface="Arial" panose="020B0604020202020204" pitchFamily="34" charset="0"/>
              <a:buChar char="•"/>
            </a:pPr>
            <a:endParaRPr lang="en-US" sz="1200" dirty="0">
              <a:solidFill>
                <a:schemeClr val="tx1"/>
              </a:solidFill>
            </a:endParaRPr>
          </a:p>
          <a:p>
            <a:pPr marL="342900" indent="-342900">
              <a:buFont typeface="Arial" panose="020B0604020202020204" pitchFamily="34" charset="0"/>
              <a:buChar char="•"/>
            </a:pPr>
            <a:r>
              <a:rPr lang="en-US" sz="1200" dirty="0">
                <a:solidFill>
                  <a:schemeClr val="tx1"/>
                </a:solidFill>
              </a:rPr>
              <a:t>Using LHS for sampling</a:t>
            </a:r>
          </a:p>
          <a:p>
            <a:pPr marL="342900" indent="-342900">
              <a:buFont typeface="Arial" panose="020B0604020202020204" pitchFamily="34" charset="0"/>
              <a:buChar char="•"/>
            </a:pPr>
            <a:endParaRPr lang="en-US" sz="1200" dirty="0">
              <a:solidFill>
                <a:schemeClr val="tx1"/>
              </a:solidFill>
            </a:endParaRPr>
          </a:p>
          <a:p>
            <a:pPr marL="342900" indent="-342900">
              <a:buFont typeface="Arial" panose="020B0604020202020204" pitchFamily="34" charset="0"/>
              <a:buChar char="•"/>
            </a:pPr>
            <a:endParaRPr lang="en-US" sz="1200" dirty="0">
              <a:solidFill>
                <a:schemeClr val="tx1"/>
              </a:solidFill>
            </a:endParaRPr>
          </a:p>
          <a:p>
            <a:pPr marL="342900" indent="-342900">
              <a:buFont typeface="Arial" panose="020B0604020202020204" pitchFamily="34" charset="0"/>
              <a:buChar char="•"/>
            </a:pPr>
            <a:r>
              <a:rPr lang="en-US" sz="1200" dirty="0">
                <a:solidFill>
                  <a:schemeClr val="tx1"/>
                </a:solidFill>
              </a:rPr>
              <a:t>Assuming that there are 19 parameters need to be updated and the Poisson's ratios are fixed</a:t>
            </a:r>
          </a:p>
          <a:p>
            <a:pPr marL="342900" indent="-342900">
              <a:buFont typeface="Arial" panose="020B0604020202020204" pitchFamily="34" charset="0"/>
              <a:buChar char="•"/>
            </a:pPr>
            <a:endParaRPr lang="en-US" sz="1200" dirty="0">
              <a:solidFill>
                <a:schemeClr val="tx1"/>
              </a:solidFill>
            </a:endParaRPr>
          </a:p>
          <a:p>
            <a:pPr marL="342900" indent="-342900">
              <a:buFont typeface="Arial" panose="020B0604020202020204" pitchFamily="34" charset="0"/>
              <a:buChar char="•"/>
            </a:pPr>
            <a:endParaRPr lang="en-US" sz="1200" dirty="0">
              <a:solidFill>
                <a:schemeClr val="tx1"/>
              </a:solidFill>
            </a:endParaRPr>
          </a:p>
          <a:p>
            <a:pPr marL="342900" indent="-342900">
              <a:buFont typeface="Arial" panose="020B0604020202020204" pitchFamily="34" charset="0"/>
              <a:buChar char="•"/>
            </a:pPr>
            <a:r>
              <a:rPr lang="en-US" sz="1200" dirty="0">
                <a:solidFill>
                  <a:schemeClr val="tx1"/>
                </a:solidFill>
              </a:rPr>
              <a:t>Size of DOE, N = 1000</a:t>
            </a:r>
          </a:p>
          <a:p>
            <a:pPr marL="342900" indent="-342900">
              <a:buFont typeface="Arial" panose="020B0604020202020204" pitchFamily="34" charset="0"/>
              <a:buChar char="•"/>
            </a:pPr>
            <a:endParaRPr lang="en-US" sz="1200" dirty="0">
              <a:solidFill>
                <a:schemeClr val="tx1"/>
              </a:solidFill>
            </a:endParaRPr>
          </a:p>
          <a:p>
            <a:pPr marL="342900" indent="-342900">
              <a:buFont typeface="Arial" panose="020B0604020202020204" pitchFamily="34" charset="0"/>
              <a:buChar char="•"/>
            </a:pPr>
            <a:endParaRPr lang="en-US" sz="1200" dirty="0">
              <a:solidFill>
                <a:schemeClr val="tx1"/>
              </a:solidFill>
            </a:endParaRPr>
          </a:p>
          <a:p>
            <a:pPr marL="342900" indent="-342900">
              <a:buFont typeface="Arial" panose="020B0604020202020204" pitchFamily="34" charset="0"/>
              <a:buChar char="•"/>
            </a:pPr>
            <a:r>
              <a:rPr lang="en-US" sz="1200" dirty="0">
                <a:solidFill>
                  <a:schemeClr val="tx1"/>
                </a:solidFill>
              </a:rPr>
              <a:t>Assume the </a:t>
            </a:r>
            <a:r>
              <a:rPr lang="en-US" sz="1200" i="1" dirty="0" err="1">
                <a:solidFill>
                  <a:schemeClr val="tx1"/>
                </a:solidFill>
              </a:rPr>
              <a:t>Vary_ratio</a:t>
            </a:r>
            <a:r>
              <a:rPr lang="en-US" sz="1200" i="1" dirty="0">
                <a:solidFill>
                  <a:schemeClr val="tx1"/>
                </a:solidFill>
              </a:rPr>
              <a:t> </a:t>
            </a:r>
            <a:r>
              <a:rPr lang="en-US" sz="1200" dirty="0">
                <a:solidFill>
                  <a:schemeClr val="tx1"/>
                </a:solidFill>
              </a:rPr>
              <a:t>= 0.5</a:t>
            </a:r>
          </a:p>
          <a:p>
            <a:pPr marL="342900" indent="-342900">
              <a:buFont typeface="Arial" panose="020B0604020202020204" pitchFamily="34" charset="0"/>
              <a:buChar char="•"/>
            </a:pPr>
            <a:endParaRPr lang="en-US" sz="1200" dirty="0">
              <a:solidFill>
                <a:schemeClr val="tx1"/>
              </a:solidFill>
            </a:endParaRPr>
          </a:p>
          <a:p>
            <a:pPr marL="342900" indent="-342900">
              <a:buFont typeface="Arial" panose="020B0604020202020204" pitchFamily="34" charset="0"/>
              <a:buChar char="•"/>
            </a:pPr>
            <a:endParaRPr lang="en-US" sz="1200" b="0" dirty="0">
              <a:solidFill>
                <a:schemeClr val="tx1"/>
              </a:solidFill>
              <a:effectLst/>
              <a:latin typeface="Consolas" panose="020B0609020204030204" pitchFamily="49" charset="0"/>
            </a:endParaRPr>
          </a:p>
          <a:p>
            <a:pPr marL="342900" indent="-342900">
              <a:buFont typeface="Arial" panose="020B0604020202020204" pitchFamily="34" charset="0"/>
              <a:buChar char="•"/>
            </a:pPr>
            <a:r>
              <a:rPr lang="en-US" sz="1200" i="1" dirty="0" err="1">
                <a:solidFill>
                  <a:schemeClr val="tx1"/>
                </a:solidFill>
              </a:rPr>
              <a:t>X_transformed</a:t>
            </a:r>
            <a:r>
              <a:rPr lang="en-US" sz="1200" i="1" dirty="0">
                <a:solidFill>
                  <a:schemeClr val="tx1"/>
                </a:solidFill>
              </a:rPr>
              <a:t> </a:t>
            </a:r>
            <a:r>
              <a:rPr lang="en-US" sz="1200" dirty="0">
                <a:solidFill>
                  <a:schemeClr val="tx1"/>
                </a:solidFill>
              </a:rPr>
              <a:t>follows uniform distribution and in the range of [-1,1]</a:t>
            </a:r>
            <a:endParaRPr lang="en-US" sz="1400" b="0" dirty="0">
              <a:solidFill>
                <a:schemeClr val="tx1"/>
              </a:solidFill>
              <a:effectLst/>
            </a:endParaRPr>
          </a:p>
          <a:p>
            <a:pPr marL="342900" indent="-342900">
              <a:lnSpc>
                <a:spcPct val="114000"/>
              </a:lnSpc>
              <a:buAutoNum type="arabicPeriod"/>
            </a:pPr>
            <a:endParaRPr lang="en-US" sz="1400" b="0" dirty="0">
              <a:solidFill>
                <a:schemeClr val="tx1"/>
              </a:solidFill>
              <a:effectLst/>
              <a:latin typeface="Consolas" panose="020B0609020204030204" pitchFamily="49" charset="0"/>
            </a:endParaRPr>
          </a:p>
          <a:p>
            <a:pPr marL="342900" indent="-342900">
              <a:lnSpc>
                <a:spcPct val="114000"/>
              </a:lnSpc>
              <a:buAutoNum type="arabicPeriod"/>
            </a:pPr>
            <a:endParaRPr lang="fr-FR" sz="1400" b="0" dirty="0">
              <a:solidFill>
                <a:schemeClr val="tx1"/>
              </a:solidFill>
              <a:effectLst/>
              <a:latin typeface="Consolas" panose="020B0609020204030204" pitchFamily="49" charset="0"/>
            </a:endParaRPr>
          </a:p>
          <a:p>
            <a:pPr>
              <a:lnSpc>
                <a:spcPct val="114000"/>
              </a:lnSpc>
            </a:pPr>
            <a:endParaRPr lang="en-US" sz="1400" dirty="0">
              <a:solidFill>
                <a:schemeClr val="tx1"/>
              </a:solidFill>
            </a:endParaRPr>
          </a:p>
        </p:txBody>
      </p:sp>
      <p:pic>
        <p:nvPicPr>
          <p:cNvPr id="6" name="Picture 5">
            <a:extLst>
              <a:ext uri="{FF2B5EF4-FFF2-40B4-BE49-F238E27FC236}">
                <a16:creationId xmlns:a16="http://schemas.microsoft.com/office/drawing/2014/main" id="{AE049AB4-5ECC-BF66-B84A-54BDA9EAC975}"/>
              </a:ext>
            </a:extLst>
          </p:cNvPr>
          <p:cNvPicPr>
            <a:picLocks noChangeAspect="1"/>
          </p:cNvPicPr>
          <p:nvPr/>
        </p:nvPicPr>
        <p:blipFill>
          <a:blip r:embed="rId2"/>
          <a:stretch>
            <a:fillRect/>
          </a:stretch>
        </p:blipFill>
        <p:spPr>
          <a:xfrm>
            <a:off x="4501741" y="1273908"/>
            <a:ext cx="3682139" cy="3629741"/>
          </a:xfrm>
          <a:prstGeom prst="rect">
            <a:avLst/>
          </a:prstGeom>
        </p:spPr>
      </p:pic>
    </p:spTree>
    <p:extLst>
      <p:ext uri="{BB962C8B-B14F-4D97-AF65-F5344CB8AC3E}">
        <p14:creationId xmlns:p14="http://schemas.microsoft.com/office/powerpoint/2010/main" val="3182117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15F6B-83BC-9EE6-EB83-51234CC00E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02D409-6586-AF1A-86FB-3863AE1B1D4A}"/>
              </a:ext>
            </a:extLst>
          </p:cNvPr>
          <p:cNvSpPr>
            <a:spLocks noGrp="1"/>
          </p:cNvSpPr>
          <p:nvPr>
            <p:ph type="title"/>
          </p:nvPr>
        </p:nvSpPr>
        <p:spPr>
          <a:xfrm>
            <a:off x="5358859" y="325649"/>
            <a:ext cx="2442075" cy="366190"/>
          </a:xfrm>
        </p:spPr>
        <p:txBody>
          <a:bodyPr/>
          <a:lstStyle/>
          <a:p>
            <a:r>
              <a:rPr lang="en-US" sz="2000" dirty="0">
                <a:solidFill>
                  <a:schemeClr val="tx1"/>
                </a:solidFill>
              </a:rPr>
              <a:t>FEM update proposal </a:t>
            </a:r>
          </a:p>
        </p:txBody>
      </p:sp>
      <p:sp>
        <p:nvSpPr>
          <p:cNvPr id="3" name="Slide Number Placeholder 2">
            <a:extLst>
              <a:ext uri="{FF2B5EF4-FFF2-40B4-BE49-F238E27FC236}">
                <a16:creationId xmlns:a16="http://schemas.microsoft.com/office/drawing/2014/main" id="{ADEDD717-8545-4C79-7871-5F9B3EE62DFE}"/>
              </a:ext>
            </a:extLst>
          </p:cNvPr>
          <p:cNvSpPr>
            <a:spLocks noGrp="1"/>
          </p:cNvSpPr>
          <p:nvPr>
            <p:ph type="sldNum" sz="quarter" idx="11"/>
          </p:nvPr>
        </p:nvSpPr>
        <p:spPr/>
        <p:txBody>
          <a:bodyPr/>
          <a:lstStyle/>
          <a:p>
            <a:fld id="{CE58CB1E-F828-4F11-99E0-327109AF9DA4}" type="slidenum">
              <a:rPr lang="de-DE" smtClean="0"/>
              <a:pPr/>
              <a:t>17</a:t>
            </a:fld>
            <a:endParaRPr lang="de-DE" dirty="0"/>
          </a:p>
        </p:txBody>
      </p:sp>
      <p:pic>
        <p:nvPicPr>
          <p:cNvPr id="6" name="Graphic 5">
            <a:extLst>
              <a:ext uri="{FF2B5EF4-FFF2-40B4-BE49-F238E27FC236}">
                <a16:creationId xmlns:a16="http://schemas.microsoft.com/office/drawing/2014/main" id="{9B0B4807-67B4-855D-2C71-667C648DBF6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6607" y="727164"/>
            <a:ext cx="6714327" cy="4264743"/>
          </a:xfrm>
          <a:prstGeom prst="rect">
            <a:avLst/>
          </a:prstGeom>
        </p:spPr>
      </p:pic>
    </p:spTree>
    <p:extLst>
      <p:ext uri="{BB962C8B-B14F-4D97-AF65-F5344CB8AC3E}">
        <p14:creationId xmlns:p14="http://schemas.microsoft.com/office/powerpoint/2010/main" val="551210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BC4BF-796D-169B-FB42-F82E2FB74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E854EB-F5CC-3BE5-55DF-44C8DFEFC9D0}"/>
              </a:ext>
            </a:extLst>
          </p:cNvPr>
          <p:cNvSpPr>
            <a:spLocks noGrp="1"/>
          </p:cNvSpPr>
          <p:nvPr>
            <p:ph type="title"/>
          </p:nvPr>
        </p:nvSpPr>
        <p:spPr>
          <a:xfrm>
            <a:off x="317935" y="823508"/>
            <a:ext cx="8508999" cy="366190"/>
          </a:xfrm>
        </p:spPr>
        <p:txBody>
          <a:bodyPr/>
          <a:lstStyle/>
          <a:p>
            <a:r>
              <a:rPr lang="en-US" sz="2000" dirty="0">
                <a:solidFill>
                  <a:schemeClr val="tx1"/>
                </a:solidFill>
              </a:rPr>
              <a:t>Selecting qualified datasets from further training and testing.</a:t>
            </a:r>
          </a:p>
        </p:txBody>
      </p:sp>
      <p:sp>
        <p:nvSpPr>
          <p:cNvPr id="3" name="Slide Number Placeholder 2">
            <a:extLst>
              <a:ext uri="{FF2B5EF4-FFF2-40B4-BE49-F238E27FC236}">
                <a16:creationId xmlns:a16="http://schemas.microsoft.com/office/drawing/2014/main" id="{78EFDCF0-8A8E-3C78-6397-0A4BFCFC23B3}"/>
              </a:ext>
            </a:extLst>
          </p:cNvPr>
          <p:cNvSpPr>
            <a:spLocks noGrp="1"/>
          </p:cNvSpPr>
          <p:nvPr>
            <p:ph type="sldNum" sz="quarter" idx="11"/>
          </p:nvPr>
        </p:nvSpPr>
        <p:spPr/>
        <p:txBody>
          <a:bodyPr/>
          <a:lstStyle/>
          <a:p>
            <a:fld id="{CE58CB1E-F828-4F11-99E0-327109AF9DA4}" type="slidenum">
              <a:rPr lang="de-DE" smtClean="0"/>
              <a:pPr/>
              <a:t>18</a:t>
            </a:fld>
            <a:endParaRPr lang="de-DE" dirty="0"/>
          </a:p>
        </p:txBody>
      </p:sp>
      <p:sp>
        <p:nvSpPr>
          <p:cNvPr id="4" name="Rectangle: Rounded Corners 3">
            <a:extLst>
              <a:ext uri="{FF2B5EF4-FFF2-40B4-BE49-F238E27FC236}">
                <a16:creationId xmlns:a16="http://schemas.microsoft.com/office/drawing/2014/main" id="{808C180C-2CA2-28F9-B8D6-F7B883DD5438}"/>
              </a:ext>
            </a:extLst>
          </p:cNvPr>
          <p:cNvSpPr/>
          <p:nvPr/>
        </p:nvSpPr>
        <p:spPr>
          <a:xfrm>
            <a:off x="317935" y="1273908"/>
            <a:ext cx="8140265" cy="3629741"/>
          </a:xfrm>
          <a:prstGeom prst="roundRect">
            <a:avLst>
              <a:gd name="adj" fmla="val 4167"/>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Font typeface="Arial" panose="020B0604020202020204" pitchFamily="34" charset="0"/>
              <a:buChar char="•"/>
            </a:pPr>
            <a:r>
              <a:rPr lang="en-US" sz="1200" dirty="0">
                <a:solidFill>
                  <a:schemeClr val="tx1"/>
                </a:solidFill>
              </a:rPr>
              <a:t>Only focus on the top two dominated frequencies, which are approximately 12 Hz and 18.5 Hz, according to FRFs from the hammer test. </a:t>
            </a:r>
          </a:p>
          <a:p>
            <a:pPr marL="171450" indent="-171450">
              <a:buFont typeface="Arial" panose="020B0604020202020204" pitchFamily="34" charset="0"/>
              <a:buChar char="•"/>
            </a:pPr>
            <a:endParaRPr lang="en-US" sz="1200" b="0" dirty="0">
              <a:solidFill>
                <a:schemeClr val="tx1"/>
              </a:solidFill>
              <a:effectLst/>
            </a:endParaRPr>
          </a:p>
          <a:p>
            <a:pPr marL="171450" indent="-171450">
              <a:buFont typeface="Arial" panose="020B0604020202020204" pitchFamily="34" charset="0"/>
              <a:buChar char="•"/>
            </a:pPr>
            <a:r>
              <a:rPr lang="en-US" sz="1200" dirty="0">
                <a:solidFill>
                  <a:schemeClr val="tx1"/>
                </a:solidFill>
              </a:rPr>
              <a:t>According to the imaginary part of the FRFs, we can observe that mode shapes at 12 Hz are all in the same direction for both floors; However, the mode shape at 18 Hz shows the opposite for each floor; this will be a crucial indicator for detecting the correct mode shape from the simulation.</a:t>
            </a:r>
          </a:p>
          <a:p>
            <a:pPr marL="171450" indent="-171450">
              <a:buFont typeface="Arial" panose="020B0604020202020204" pitchFamily="34" charset="0"/>
              <a:buChar char="•"/>
            </a:pPr>
            <a:endParaRPr lang="en-US" sz="1200" b="0" dirty="0">
              <a:solidFill>
                <a:schemeClr val="tx1"/>
              </a:solidFill>
              <a:effectLst/>
            </a:endParaRPr>
          </a:p>
          <a:p>
            <a:pPr marL="171450" indent="-171450">
              <a:buFont typeface="Arial" panose="020B0604020202020204" pitchFamily="34" charset="0"/>
              <a:buChar char="•"/>
            </a:pPr>
            <a:r>
              <a:rPr lang="en-US" sz="1200" b="0" dirty="0">
                <a:solidFill>
                  <a:schemeClr val="tx1"/>
                </a:solidFill>
                <a:effectLst/>
              </a:rPr>
              <a:t>Using MAC to check the similarity of mode shape from testing and simulation.</a:t>
            </a:r>
          </a:p>
          <a:p>
            <a:pPr marL="171450" indent="-171450">
              <a:buFont typeface="Arial" panose="020B0604020202020204" pitchFamily="34" charset="0"/>
              <a:buChar char="•"/>
            </a:pPr>
            <a:endParaRPr lang="en-US" sz="1200" dirty="0">
              <a:solidFill>
                <a:schemeClr val="tx1"/>
              </a:solidFill>
              <a:latin typeface="Consolas" panose="020B0609020204030204" pitchFamily="49" charset="0"/>
            </a:endParaRPr>
          </a:p>
          <a:p>
            <a:pPr marL="171450" indent="-171450">
              <a:buFont typeface="Arial" panose="020B0604020202020204" pitchFamily="34" charset="0"/>
              <a:buChar char="•"/>
            </a:pPr>
            <a:r>
              <a:rPr lang="en-US" sz="1200" b="0" dirty="0">
                <a:solidFill>
                  <a:schemeClr val="tx1"/>
                </a:solidFill>
                <a:effectLst/>
              </a:rPr>
              <a:t>For each simulation, If the MAC of each</a:t>
            </a:r>
            <a:r>
              <a:rPr lang="en-US" sz="1200" dirty="0">
                <a:solidFill>
                  <a:schemeClr val="tx1"/>
                </a:solidFill>
              </a:rPr>
              <a:t> dominated frequency is less than 0.4, then it will be ignored. This is because some combination of the parameter sets might lead to peak overlapping, which will decrease the quality of collected training data. </a:t>
            </a:r>
            <a:endParaRPr lang="en-US" sz="1200" b="0" dirty="0">
              <a:solidFill>
                <a:schemeClr val="tx1"/>
              </a:solidFill>
              <a:effectLst/>
              <a:latin typeface="Consolas" panose="020B0609020204030204" pitchFamily="49" charset="0"/>
            </a:endParaRPr>
          </a:p>
          <a:p>
            <a:pPr marL="342900" indent="-342900">
              <a:lnSpc>
                <a:spcPct val="114000"/>
              </a:lnSpc>
              <a:buAutoNum type="arabicPeriod"/>
            </a:pPr>
            <a:endParaRPr lang="fr-FR" sz="1400" b="0" dirty="0">
              <a:solidFill>
                <a:schemeClr val="tx1"/>
              </a:solidFill>
              <a:effectLst/>
              <a:latin typeface="Consolas" panose="020B0609020204030204" pitchFamily="49" charset="0"/>
            </a:endParaRPr>
          </a:p>
          <a:p>
            <a:pPr>
              <a:lnSpc>
                <a:spcPct val="114000"/>
              </a:lnSpc>
            </a:pPr>
            <a:endParaRPr lang="en-US" sz="1400" dirty="0">
              <a:solidFill>
                <a:schemeClr val="tx1"/>
              </a:solidFill>
            </a:endParaRPr>
          </a:p>
        </p:txBody>
      </p:sp>
    </p:spTree>
    <p:extLst>
      <p:ext uri="{BB962C8B-B14F-4D97-AF65-F5344CB8AC3E}">
        <p14:creationId xmlns:p14="http://schemas.microsoft.com/office/powerpoint/2010/main" val="19053748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20287-0E45-FD10-0E25-72F6AD3D24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1FDB67-AC25-1E9F-DA33-A4179BDD09CA}"/>
              </a:ext>
            </a:extLst>
          </p:cNvPr>
          <p:cNvSpPr>
            <a:spLocks noGrp="1"/>
          </p:cNvSpPr>
          <p:nvPr>
            <p:ph type="title"/>
          </p:nvPr>
        </p:nvSpPr>
        <p:spPr>
          <a:xfrm>
            <a:off x="317935" y="823508"/>
            <a:ext cx="8508999" cy="366190"/>
          </a:xfrm>
        </p:spPr>
        <p:txBody>
          <a:bodyPr/>
          <a:lstStyle/>
          <a:p>
            <a:r>
              <a:rPr lang="en-US" sz="2000" dirty="0">
                <a:solidFill>
                  <a:schemeClr val="tx1"/>
                </a:solidFill>
              </a:rPr>
              <a:t>Surrogate model accuracy for each dominated frequency </a:t>
            </a:r>
          </a:p>
        </p:txBody>
      </p:sp>
      <p:sp>
        <p:nvSpPr>
          <p:cNvPr id="3" name="Slide Number Placeholder 2">
            <a:extLst>
              <a:ext uri="{FF2B5EF4-FFF2-40B4-BE49-F238E27FC236}">
                <a16:creationId xmlns:a16="http://schemas.microsoft.com/office/drawing/2014/main" id="{6F379366-092D-0E33-6630-3EC0882C6CDE}"/>
              </a:ext>
            </a:extLst>
          </p:cNvPr>
          <p:cNvSpPr>
            <a:spLocks noGrp="1"/>
          </p:cNvSpPr>
          <p:nvPr>
            <p:ph type="sldNum" sz="quarter" idx="11"/>
          </p:nvPr>
        </p:nvSpPr>
        <p:spPr/>
        <p:txBody>
          <a:bodyPr/>
          <a:lstStyle/>
          <a:p>
            <a:fld id="{CE58CB1E-F828-4F11-99E0-327109AF9DA4}" type="slidenum">
              <a:rPr lang="de-DE" smtClean="0"/>
              <a:pPr/>
              <a:t>19</a:t>
            </a:fld>
            <a:endParaRPr lang="de-DE" dirty="0"/>
          </a:p>
        </p:txBody>
      </p:sp>
      <p:pic>
        <p:nvPicPr>
          <p:cNvPr id="6" name="Picture 5">
            <a:extLst>
              <a:ext uri="{FF2B5EF4-FFF2-40B4-BE49-F238E27FC236}">
                <a16:creationId xmlns:a16="http://schemas.microsoft.com/office/drawing/2014/main" id="{C0801054-8C37-69ED-45C5-F4BD5B165D6F}"/>
              </a:ext>
            </a:extLst>
          </p:cNvPr>
          <p:cNvPicPr>
            <a:picLocks noChangeAspect="1"/>
          </p:cNvPicPr>
          <p:nvPr/>
        </p:nvPicPr>
        <p:blipFill>
          <a:blip r:embed="rId2"/>
          <a:stretch>
            <a:fillRect/>
          </a:stretch>
        </p:blipFill>
        <p:spPr>
          <a:xfrm>
            <a:off x="5648000" y="1232629"/>
            <a:ext cx="2330486" cy="1829654"/>
          </a:xfrm>
          <a:prstGeom prst="rect">
            <a:avLst/>
          </a:prstGeom>
        </p:spPr>
      </p:pic>
      <p:pic>
        <p:nvPicPr>
          <p:cNvPr id="8" name="Picture 7">
            <a:extLst>
              <a:ext uri="{FF2B5EF4-FFF2-40B4-BE49-F238E27FC236}">
                <a16:creationId xmlns:a16="http://schemas.microsoft.com/office/drawing/2014/main" id="{594E19EC-312C-F1D8-8AC6-A0D21536BD59}"/>
              </a:ext>
            </a:extLst>
          </p:cNvPr>
          <p:cNvPicPr>
            <a:picLocks noChangeAspect="1"/>
          </p:cNvPicPr>
          <p:nvPr/>
        </p:nvPicPr>
        <p:blipFill>
          <a:blip r:embed="rId3"/>
          <a:stretch>
            <a:fillRect/>
          </a:stretch>
        </p:blipFill>
        <p:spPr>
          <a:xfrm>
            <a:off x="5648000" y="3105215"/>
            <a:ext cx="2330486" cy="1829654"/>
          </a:xfrm>
          <a:prstGeom prst="rect">
            <a:avLst/>
          </a:prstGeom>
        </p:spPr>
      </p:pic>
      <p:pic>
        <p:nvPicPr>
          <p:cNvPr id="10" name="Picture 9">
            <a:extLst>
              <a:ext uri="{FF2B5EF4-FFF2-40B4-BE49-F238E27FC236}">
                <a16:creationId xmlns:a16="http://schemas.microsoft.com/office/drawing/2014/main" id="{331888A8-8F2B-A22C-0395-ED02902144A9}"/>
              </a:ext>
            </a:extLst>
          </p:cNvPr>
          <p:cNvPicPr>
            <a:picLocks noChangeAspect="1"/>
          </p:cNvPicPr>
          <p:nvPr/>
        </p:nvPicPr>
        <p:blipFill>
          <a:blip r:embed="rId4"/>
          <a:stretch>
            <a:fillRect/>
          </a:stretch>
        </p:blipFill>
        <p:spPr>
          <a:xfrm>
            <a:off x="3181650" y="1232889"/>
            <a:ext cx="2273941" cy="1829654"/>
          </a:xfrm>
          <a:prstGeom prst="rect">
            <a:avLst/>
          </a:prstGeom>
        </p:spPr>
      </p:pic>
      <p:pic>
        <p:nvPicPr>
          <p:cNvPr id="12" name="Picture 11">
            <a:extLst>
              <a:ext uri="{FF2B5EF4-FFF2-40B4-BE49-F238E27FC236}">
                <a16:creationId xmlns:a16="http://schemas.microsoft.com/office/drawing/2014/main" id="{1AFA1064-0C5C-3B3A-FC8D-8D294ABA189C}"/>
              </a:ext>
            </a:extLst>
          </p:cNvPr>
          <p:cNvPicPr>
            <a:picLocks noChangeAspect="1"/>
          </p:cNvPicPr>
          <p:nvPr/>
        </p:nvPicPr>
        <p:blipFill>
          <a:blip r:embed="rId5"/>
          <a:stretch>
            <a:fillRect/>
          </a:stretch>
        </p:blipFill>
        <p:spPr>
          <a:xfrm>
            <a:off x="721854" y="1245600"/>
            <a:ext cx="2273941" cy="1829654"/>
          </a:xfrm>
          <a:prstGeom prst="rect">
            <a:avLst/>
          </a:prstGeom>
        </p:spPr>
      </p:pic>
      <p:pic>
        <p:nvPicPr>
          <p:cNvPr id="14" name="Picture 13">
            <a:extLst>
              <a:ext uri="{FF2B5EF4-FFF2-40B4-BE49-F238E27FC236}">
                <a16:creationId xmlns:a16="http://schemas.microsoft.com/office/drawing/2014/main" id="{098BDE07-6ED9-1D74-3317-B34ACF3DB507}"/>
              </a:ext>
            </a:extLst>
          </p:cNvPr>
          <p:cNvPicPr>
            <a:picLocks noChangeAspect="1"/>
          </p:cNvPicPr>
          <p:nvPr/>
        </p:nvPicPr>
        <p:blipFill>
          <a:blip r:embed="rId6"/>
          <a:stretch>
            <a:fillRect/>
          </a:stretch>
        </p:blipFill>
        <p:spPr>
          <a:xfrm>
            <a:off x="662796" y="3105215"/>
            <a:ext cx="2326447" cy="1829654"/>
          </a:xfrm>
          <a:prstGeom prst="rect">
            <a:avLst/>
          </a:prstGeom>
        </p:spPr>
      </p:pic>
      <p:pic>
        <p:nvPicPr>
          <p:cNvPr id="16" name="Picture 15">
            <a:extLst>
              <a:ext uri="{FF2B5EF4-FFF2-40B4-BE49-F238E27FC236}">
                <a16:creationId xmlns:a16="http://schemas.microsoft.com/office/drawing/2014/main" id="{7D3B441A-C683-54C2-EEAC-0487038E6797}"/>
              </a:ext>
            </a:extLst>
          </p:cNvPr>
          <p:cNvPicPr>
            <a:picLocks noChangeAspect="1"/>
          </p:cNvPicPr>
          <p:nvPr/>
        </p:nvPicPr>
        <p:blipFill>
          <a:blip r:embed="rId7"/>
          <a:stretch>
            <a:fillRect/>
          </a:stretch>
        </p:blipFill>
        <p:spPr>
          <a:xfrm>
            <a:off x="3181650" y="3105215"/>
            <a:ext cx="2273941" cy="1829654"/>
          </a:xfrm>
          <a:prstGeom prst="rect">
            <a:avLst/>
          </a:prstGeom>
        </p:spPr>
      </p:pic>
    </p:spTree>
    <p:extLst>
      <p:ext uri="{BB962C8B-B14F-4D97-AF65-F5344CB8AC3E}">
        <p14:creationId xmlns:p14="http://schemas.microsoft.com/office/powerpoint/2010/main" val="2452060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7D88A-125D-0D8F-7312-1703EA1D7000}"/>
              </a:ext>
            </a:extLst>
          </p:cNvPr>
          <p:cNvSpPr>
            <a:spLocks noGrp="1"/>
          </p:cNvSpPr>
          <p:nvPr>
            <p:ph type="title"/>
          </p:nvPr>
        </p:nvSpPr>
        <p:spPr>
          <a:xfrm>
            <a:off x="317935" y="823508"/>
            <a:ext cx="8508999" cy="366190"/>
          </a:xfrm>
        </p:spPr>
        <p:txBody>
          <a:bodyPr/>
          <a:lstStyle/>
          <a:p>
            <a:r>
              <a:rPr lang="en-US" sz="2000" dirty="0">
                <a:solidFill>
                  <a:schemeClr val="tx1"/>
                </a:solidFill>
              </a:rPr>
              <a:t>Proposed framework of the MDSI project</a:t>
            </a:r>
          </a:p>
        </p:txBody>
      </p:sp>
      <p:sp>
        <p:nvSpPr>
          <p:cNvPr id="3" name="Slide Number Placeholder 2">
            <a:extLst>
              <a:ext uri="{FF2B5EF4-FFF2-40B4-BE49-F238E27FC236}">
                <a16:creationId xmlns:a16="http://schemas.microsoft.com/office/drawing/2014/main" id="{FF5E85D2-84F8-1A06-59F5-B0A6B9263E10}"/>
              </a:ext>
            </a:extLst>
          </p:cNvPr>
          <p:cNvSpPr>
            <a:spLocks noGrp="1"/>
          </p:cNvSpPr>
          <p:nvPr>
            <p:ph type="sldNum" sz="quarter" idx="11"/>
          </p:nvPr>
        </p:nvSpPr>
        <p:spPr/>
        <p:txBody>
          <a:bodyPr/>
          <a:lstStyle/>
          <a:p>
            <a:fld id="{CE58CB1E-F828-4F11-99E0-327109AF9DA4}" type="slidenum">
              <a:rPr lang="de-DE" smtClean="0"/>
              <a:pPr/>
              <a:t>2</a:t>
            </a:fld>
            <a:endParaRPr lang="de-DE" dirty="0"/>
          </a:p>
        </p:txBody>
      </p:sp>
      <p:pic>
        <p:nvPicPr>
          <p:cNvPr id="8" name="Graphic 7">
            <a:extLst>
              <a:ext uri="{FF2B5EF4-FFF2-40B4-BE49-F238E27FC236}">
                <a16:creationId xmlns:a16="http://schemas.microsoft.com/office/drawing/2014/main" id="{D277CFB6-0FC5-892C-8028-6FA4AF90CD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73200" y="1259386"/>
            <a:ext cx="5958616" cy="3595599"/>
          </a:xfrm>
          <a:prstGeom prst="rect">
            <a:avLst/>
          </a:prstGeom>
        </p:spPr>
      </p:pic>
      <p:sp>
        <p:nvSpPr>
          <p:cNvPr id="9" name="Rectangle: Rounded Corners 8">
            <a:extLst>
              <a:ext uri="{FF2B5EF4-FFF2-40B4-BE49-F238E27FC236}">
                <a16:creationId xmlns:a16="http://schemas.microsoft.com/office/drawing/2014/main" id="{BC508DAE-4461-9882-9D96-7E4E96E72B40}"/>
              </a:ext>
            </a:extLst>
          </p:cNvPr>
          <p:cNvSpPr/>
          <p:nvPr/>
        </p:nvSpPr>
        <p:spPr>
          <a:xfrm>
            <a:off x="1473200" y="1259386"/>
            <a:ext cx="3898900" cy="2870654"/>
          </a:xfrm>
          <a:prstGeom prst="roundRect">
            <a:avLst>
              <a:gd name="adj" fmla="val 3860"/>
            </a:avLst>
          </a:prstGeom>
          <a:noFill/>
          <a:ln>
            <a:solidFill>
              <a:srgbClr val="FF0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0" name="TextBox 9">
            <a:extLst>
              <a:ext uri="{FF2B5EF4-FFF2-40B4-BE49-F238E27FC236}">
                <a16:creationId xmlns:a16="http://schemas.microsoft.com/office/drawing/2014/main" id="{7C86E6E9-B126-2604-CDC0-F59DFD40DAE5}"/>
              </a:ext>
            </a:extLst>
          </p:cNvPr>
          <p:cNvSpPr txBox="1"/>
          <p:nvPr/>
        </p:nvSpPr>
        <p:spPr>
          <a:xfrm>
            <a:off x="1712184" y="3755489"/>
            <a:ext cx="1917192" cy="257250"/>
          </a:xfrm>
          <a:prstGeom prst="rect">
            <a:avLst/>
          </a:prstGeom>
          <a:noFill/>
        </p:spPr>
        <p:txBody>
          <a:bodyPr wrap="none" lIns="0" tIns="0" rIns="0" bIns="0" rtlCol="0">
            <a:spAutoFit/>
          </a:bodyPr>
          <a:lstStyle/>
          <a:p>
            <a:pPr>
              <a:lnSpc>
                <a:spcPct val="114000"/>
              </a:lnSpc>
            </a:pPr>
            <a:r>
              <a:rPr lang="en-US" sz="1600" dirty="0">
                <a:solidFill>
                  <a:srgbClr val="FF0000"/>
                </a:solidFill>
                <a:latin typeface="+mn-lt"/>
              </a:rPr>
              <a:t>Current focusing part</a:t>
            </a:r>
          </a:p>
        </p:txBody>
      </p:sp>
      <p:sp>
        <p:nvSpPr>
          <p:cNvPr id="11" name="Rectangle 10">
            <a:extLst>
              <a:ext uri="{FF2B5EF4-FFF2-40B4-BE49-F238E27FC236}">
                <a16:creationId xmlns:a16="http://schemas.microsoft.com/office/drawing/2014/main" id="{3A823AF2-9167-6CE1-BC96-9E82971CB27E}"/>
              </a:ext>
            </a:extLst>
          </p:cNvPr>
          <p:cNvSpPr/>
          <p:nvPr/>
        </p:nvSpPr>
        <p:spPr>
          <a:xfrm>
            <a:off x="1143000" y="4130040"/>
            <a:ext cx="6697980" cy="998789"/>
          </a:xfrm>
          <a:prstGeom prst="rect">
            <a:avLst/>
          </a:prstGeom>
          <a:solidFill>
            <a:srgbClr val="FFFFFF">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2" name="Rectangle 11">
            <a:extLst>
              <a:ext uri="{FF2B5EF4-FFF2-40B4-BE49-F238E27FC236}">
                <a16:creationId xmlns:a16="http://schemas.microsoft.com/office/drawing/2014/main" id="{35D01697-C812-30CE-9D4E-40603AC67A0F}"/>
              </a:ext>
            </a:extLst>
          </p:cNvPr>
          <p:cNvSpPr/>
          <p:nvPr/>
        </p:nvSpPr>
        <p:spPr>
          <a:xfrm>
            <a:off x="5394960" y="1161685"/>
            <a:ext cx="2468880" cy="2968355"/>
          </a:xfrm>
          <a:prstGeom prst="rect">
            <a:avLst/>
          </a:prstGeom>
          <a:solidFill>
            <a:srgbClr val="FFFFFF">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Tree>
    <p:extLst>
      <p:ext uri="{BB962C8B-B14F-4D97-AF65-F5344CB8AC3E}">
        <p14:creationId xmlns:p14="http://schemas.microsoft.com/office/powerpoint/2010/main" val="9109798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A1160-31F4-2B41-1DFC-5A8B67AA1D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1EC080-D4DA-A904-C99E-7D111592DFFA}"/>
              </a:ext>
            </a:extLst>
          </p:cNvPr>
          <p:cNvSpPr>
            <a:spLocks noGrp="1"/>
          </p:cNvSpPr>
          <p:nvPr>
            <p:ph type="title"/>
          </p:nvPr>
        </p:nvSpPr>
        <p:spPr>
          <a:xfrm>
            <a:off x="317935" y="823508"/>
            <a:ext cx="8508999" cy="366190"/>
          </a:xfrm>
        </p:spPr>
        <p:txBody>
          <a:bodyPr/>
          <a:lstStyle/>
          <a:p>
            <a:r>
              <a:rPr lang="en-US" sz="2000" dirty="0">
                <a:solidFill>
                  <a:schemeClr val="tx1"/>
                </a:solidFill>
              </a:rPr>
              <a:t>Forming the objective function:</a:t>
            </a:r>
          </a:p>
        </p:txBody>
      </p:sp>
      <p:sp>
        <p:nvSpPr>
          <p:cNvPr id="3" name="Slide Number Placeholder 2">
            <a:extLst>
              <a:ext uri="{FF2B5EF4-FFF2-40B4-BE49-F238E27FC236}">
                <a16:creationId xmlns:a16="http://schemas.microsoft.com/office/drawing/2014/main" id="{F392A547-DD48-D12F-5A12-9661652BF045}"/>
              </a:ext>
            </a:extLst>
          </p:cNvPr>
          <p:cNvSpPr>
            <a:spLocks noGrp="1"/>
          </p:cNvSpPr>
          <p:nvPr>
            <p:ph type="sldNum" sz="quarter" idx="11"/>
          </p:nvPr>
        </p:nvSpPr>
        <p:spPr/>
        <p:txBody>
          <a:bodyPr/>
          <a:lstStyle/>
          <a:p>
            <a:fld id="{CE58CB1E-F828-4F11-99E0-327109AF9DA4}" type="slidenum">
              <a:rPr lang="de-DE" smtClean="0"/>
              <a:pPr/>
              <a:t>20</a:t>
            </a:fld>
            <a:endParaRPr lang="de-DE" dirty="0"/>
          </a:p>
        </p:txBody>
      </p:sp>
      <p:pic>
        <p:nvPicPr>
          <p:cNvPr id="7" name="Picture 6">
            <a:extLst>
              <a:ext uri="{FF2B5EF4-FFF2-40B4-BE49-F238E27FC236}">
                <a16:creationId xmlns:a16="http://schemas.microsoft.com/office/drawing/2014/main" id="{E0C88092-C9EF-9FE9-37FF-D463380BF680}"/>
              </a:ext>
            </a:extLst>
          </p:cNvPr>
          <p:cNvPicPr>
            <a:picLocks noChangeAspect="1"/>
          </p:cNvPicPr>
          <p:nvPr/>
        </p:nvPicPr>
        <p:blipFill>
          <a:blip r:embed="rId2"/>
          <a:stretch>
            <a:fillRect/>
          </a:stretch>
        </p:blipFill>
        <p:spPr>
          <a:xfrm>
            <a:off x="317935" y="1371928"/>
            <a:ext cx="8473222" cy="1193212"/>
          </a:xfrm>
          <a:prstGeom prst="rect">
            <a:avLst/>
          </a:prstGeom>
        </p:spPr>
      </p:pic>
      <p:sp>
        <p:nvSpPr>
          <p:cNvPr id="9" name="Rectangle: Rounded Corners 8">
            <a:extLst>
              <a:ext uri="{FF2B5EF4-FFF2-40B4-BE49-F238E27FC236}">
                <a16:creationId xmlns:a16="http://schemas.microsoft.com/office/drawing/2014/main" id="{E4648E3E-5C46-2718-DE34-C0B142199FBC}"/>
              </a:ext>
            </a:extLst>
          </p:cNvPr>
          <p:cNvSpPr/>
          <p:nvPr/>
        </p:nvSpPr>
        <p:spPr>
          <a:xfrm>
            <a:off x="317066" y="2642386"/>
            <a:ext cx="8473223" cy="2212599"/>
          </a:xfrm>
          <a:prstGeom prst="roundRect">
            <a:avLst>
              <a:gd name="adj" fmla="val 6335"/>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lnSpc>
                <a:spcPct val="114000"/>
              </a:lnSpc>
              <a:buAutoNum type="arabicPeriod"/>
            </a:pPr>
            <a:r>
              <a:rPr lang="en-US" sz="1200" dirty="0">
                <a:solidFill>
                  <a:schemeClr val="tx1"/>
                </a:solidFill>
              </a:rPr>
              <a:t>Using LHS for sampling the population of GA.</a:t>
            </a:r>
          </a:p>
          <a:p>
            <a:pPr marL="342900" indent="-342900">
              <a:lnSpc>
                <a:spcPct val="114000"/>
              </a:lnSpc>
              <a:buAutoNum type="arabicPeriod"/>
            </a:pPr>
            <a:endParaRPr lang="en-US" sz="1200" dirty="0">
              <a:solidFill>
                <a:schemeClr val="tx1"/>
              </a:solidFill>
            </a:endParaRPr>
          </a:p>
          <a:p>
            <a:pPr marL="342900" indent="-342900">
              <a:lnSpc>
                <a:spcPct val="114000"/>
              </a:lnSpc>
              <a:buAutoNum type="arabicPeriod"/>
            </a:pPr>
            <a:r>
              <a:rPr lang="en-US" sz="1200" dirty="0">
                <a:solidFill>
                  <a:schemeClr val="tx1"/>
                </a:solidFill>
              </a:rPr>
              <a:t>Used GA as a “Warm start”; the top 10 candidates are extracted, followed by fine-tuning using the L-BFGS-B algorithm. </a:t>
            </a:r>
          </a:p>
          <a:p>
            <a:pPr marL="342900" indent="-342900">
              <a:lnSpc>
                <a:spcPct val="114000"/>
              </a:lnSpc>
              <a:buAutoNum type="arabicPeriod"/>
            </a:pPr>
            <a:endParaRPr lang="en-US" sz="1200" dirty="0">
              <a:solidFill>
                <a:schemeClr val="tx1"/>
              </a:solidFill>
            </a:endParaRPr>
          </a:p>
          <a:p>
            <a:pPr marL="342900" indent="-342900">
              <a:lnSpc>
                <a:spcPct val="114000"/>
              </a:lnSpc>
              <a:buAutoNum type="arabicPeriod"/>
            </a:pPr>
            <a:r>
              <a:rPr lang="en-US" sz="1200" dirty="0">
                <a:solidFill>
                  <a:schemeClr val="tx1"/>
                </a:solidFill>
              </a:rPr>
              <a:t>After fine-tuning, the top 10 candidates might converge to some specific region. We delete the repeated datasets and perform simulations based on the remaining datasets.</a:t>
            </a:r>
          </a:p>
          <a:p>
            <a:pPr marL="342900" indent="-342900">
              <a:lnSpc>
                <a:spcPct val="114000"/>
              </a:lnSpc>
              <a:buAutoNum type="arabicPeriod"/>
            </a:pPr>
            <a:endParaRPr lang="en-US" sz="1200" dirty="0">
              <a:solidFill>
                <a:schemeClr val="tx1"/>
              </a:solidFill>
            </a:endParaRPr>
          </a:p>
          <a:p>
            <a:pPr marL="342900" indent="-342900">
              <a:lnSpc>
                <a:spcPct val="114000"/>
              </a:lnSpc>
              <a:buAutoNum type="arabicPeriod"/>
            </a:pPr>
            <a:r>
              <a:rPr lang="en-US" sz="1200" dirty="0">
                <a:solidFill>
                  <a:schemeClr val="tx1"/>
                </a:solidFill>
              </a:rPr>
              <a:t>Compare the FRFs from simulation with experimental FRFs directly, and return the one with less error. The error is computed as </a:t>
            </a:r>
            <a:r>
              <a:rPr lang="en-US" sz="1200" i="1" dirty="0">
                <a:solidFill>
                  <a:schemeClr val="tx1"/>
                </a:solidFill>
              </a:rPr>
              <a:t>error = (</a:t>
            </a:r>
            <a:r>
              <a:rPr lang="en-US" sz="1200" i="1" dirty="0" err="1">
                <a:solidFill>
                  <a:schemeClr val="tx1"/>
                </a:solidFill>
              </a:rPr>
              <a:t>H_simu</a:t>
            </a:r>
            <a:r>
              <a:rPr lang="en-US" sz="1200" i="1" dirty="0">
                <a:solidFill>
                  <a:schemeClr val="tx1"/>
                </a:solidFill>
              </a:rPr>
              <a:t>(f) – </a:t>
            </a:r>
            <a:r>
              <a:rPr lang="en-US" sz="1200" i="1" dirty="0" err="1">
                <a:solidFill>
                  <a:schemeClr val="tx1"/>
                </a:solidFill>
              </a:rPr>
              <a:t>H_exp</a:t>
            </a:r>
            <a:r>
              <a:rPr lang="en-US" sz="1200" i="1" dirty="0">
                <a:solidFill>
                  <a:schemeClr val="tx1"/>
                </a:solidFill>
              </a:rPr>
              <a:t>(f))^2.</a:t>
            </a:r>
          </a:p>
          <a:p>
            <a:pPr marL="342900" indent="-342900">
              <a:lnSpc>
                <a:spcPct val="114000"/>
              </a:lnSpc>
              <a:buAutoNum type="arabicPeriod"/>
            </a:pPr>
            <a:endParaRPr lang="en-US" sz="1400" dirty="0">
              <a:solidFill>
                <a:schemeClr val="tx1"/>
              </a:solidFill>
            </a:endParaRPr>
          </a:p>
        </p:txBody>
      </p:sp>
    </p:spTree>
    <p:extLst>
      <p:ext uri="{BB962C8B-B14F-4D97-AF65-F5344CB8AC3E}">
        <p14:creationId xmlns:p14="http://schemas.microsoft.com/office/powerpoint/2010/main" val="3147387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C757E-C8C0-A5E4-F86C-403C3A7880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1CB34E-F5BD-C457-FB12-FD7790E7640F}"/>
              </a:ext>
            </a:extLst>
          </p:cNvPr>
          <p:cNvSpPr>
            <a:spLocks noGrp="1"/>
          </p:cNvSpPr>
          <p:nvPr>
            <p:ph type="title"/>
          </p:nvPr>
        </p:nvSpPr>
        <p:spPr>
          <a:xfrm>
            <a:off x="317935" y="823508"/>
            <a:ext cx="8508999" cy="366190"/>
          </a:xfrm>
        </p:spPr>
        <p:txBody>
          <a:bodyPr/>
          <a:lstStyle/>
          <a:p>
            <a:r>
              <a:rPr lang="en-US" sz="2000" dirty="0">
                <a:solidFill>
                  <a:schemeClr val="tx1"/>
                </a:solidFill>
              </a:rPr>
              <a:t>GA + L-BFGS-B return parameter sets</a:t>
            </a:r>
          </a:p>
        </p:txBody>
      </p:sp>
      <p:sp>
        <p:nvSpPr>
          <p:cNvPr id="3" name="Slide Number Placeholder 2">
            <a:extLst>
              <a:ext uri="{FF2B5EF4-FFF2-40B4-BE49-F238E27FC236}">
                <a16:creationId xmlns:a16="http://schemas.microsoft.com/office/drawing/2014/main" id="{2C2E8235-C664-E865-4DC0-A70E47F9A36B}"/>
              </a:ext>
            </a:extLst>
          </p:cNvPr>
          <p:cNvSpPr>
            <a:spLocks noGrp="1"/>
          </p:cNvSpPr>
          <p:nvPr>
            <p:ph type="sldNum" sz="quarter" idx="11"/>
          </p:nvPr>
        </p:nvSpPr>
        <p:spPr/>
        <p:txBody>
          <a:bodyPr/>
          <a:lstStyle/>
          <a:p>
            <a:fld id="{CE58CB1E-F828-4F11-99E0-327109AF9DA4}" type="slidenum">
              <a:rPr lang="de-DE" smtClean="0"/>
              <a:pPr/>
              <a:t>21</a:t>
            </a:fld>
            <a:endParaRPr lang="de-DE" dirty="0"/>
          </a:p>
        </p:txBody>
      </p:sp>
      <p:pic>
        <p:nvPicPr>
          <p:cNvPr id="9" name="Picture 8">
            <a:extLst>
              <a:ext uri="{FF2B5EF4-FFF2-40B4-BE49-F238E27FC236}">
                <a16:creationId xmlns:a16="http://schemas.microsoft.com/office/drawing/2014/main" id="{F86F8F05-D673-916D-B13D-8BFB60D0D6D0}"/>
              </a:ext>
            </a:extLst>
          </p:cNvPr>
          <p:cNvPicPr>
            <a:picLocks noChangeAspect="1"/>
          </p:cNvPicPr>
          <p:nvPr/>
        </p:nvPicPr>
        <p:blipFill>
          <a:blip r:embed="rId2"/>
          <a:stretch>
            <a:fillRect/>
          </a:stretch>
        </p:blipFill>
        <p:spPr>
          <a:xfrm>
            <a:off x="76200" y="1241974"/>
            <a:ext cx="5497047" cy="2920653"/>
          </a:xfrm>
          <a:prstGeom prst="rect">
            <a:avLst/>
          </a:prstGeom>
        </p:spPr>
      </p:pic>
      <p:pic>
        <p:nvPicPr>
          <p:cNvPr id="11" name="Picture 10">
            <a:extLst>
              <a:ext uri="{FF2B5EF4-FFF2-40B4-BE49-F238E27FC236}">
                <a16:creationId xmlns:a16="http://schemas.microsoft.com/office/drawing/2014/main" id="{0BCEF2A1-5683-5AA6-1EF4-3C857D6ACD41}"/>
              </a:ext>
            </a:extLst>
          </p:cNvPr>
          <p:cNvPicPr>
            <a:picLocks noChangeAspect="1"/>
          </p:cNvPicPr>
          <p:nvPr/>
        </p:nvPicPr>
        <p:blipFill>
          <a:blip r:embed="rId3"/>
          <a:stretch>
            <a:fillRect/>
          </a:stretch>
        </p:blipFill>
        <p:spPr>
          <a:xfrm>
            <a:off x="5631180" y="1238488"/>
            <a:ext cx="3375660" cy="2924139"/>
          </a:xfrm>
          <a:prstGeom prst="rect">
            <a:avLst/>
          </a:prstGeom>
        </p:spPr>
      </p:pic>
      <p:sp>
        <p:nvSpPr>
          <p:cNvPr id="12" name="TextBox 11">
            <a:extLst>
              <a:ext uri="{FF2B5EF4-FFF2-40B4-BE49-F238E27FC236}">
                <a16:creationId xmlns:a16="http://schemas.microsoft.com/office/drawing/2014/main" id="{1F091575-1CA4-79E5-04F4-5DB1EB2C15AA}"/>
              </a:ext>
            </a:extLst>
          </p:cNvPr>
          <p:cNvSpPr txBox="1"/>
          <p:nvPr/>
        </p:nvSpPr>
        <p:spPr>
          <a:xfrm>
            <a:off x="76200" y="4211417"/>
            <a:ext cx="8077200" cy="646331"/>
          </a:xfrm>
          <a:prstGeom prst="rect">
            <a:avLst/>
          </a:prstGeom>
          <a:noFill/>
        </p:spPr>
        <p:txBody>
          <a:bodyPr wrap="square">
            <a:spAutoFit/>
          </a:bodyPr>
          <a:lstStyle/>
          <a:p>
            <a:r>
              <a:rPr lang="en-US" sz="1200" b="0" i="0" dirty="0">
                <a:effectLst/>
                <a:latin typeface="Consolas" panose="020B0609020204030204" pitchFamily="49" charset="0"/>
              </a:rPr>
              <a:t>X best = [0.89822568 0.58375721 0.56752307 0.28733618 0.59190536 0.88966501 0.35375698 0.20869523 0.23823104 0.06890725 0.86540033 0.72964186 0.89093788 0.60733761 0.50450945 0.81033345 0.83931667 0.66696147 0.62083669]</a:t>
            </a:r>
            <a:endParaRPr lang="en-US" sz="1200" dirty="0"/>
          </a:p>
        </p:txBody>
      </p:sp>
    </p:spTree>
    <p:extLst>
      <p:ext uri="{BB962C8B-B14F-4D97-AF65-F5344CB8AC3E}">
        <p14:creationId xmlns:p14="http://schemas.microsoft.com/office/powerpoint/2010/main" val="28967963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4DBCD-ED2B-2EB6-7D02-A1BD97A610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3A6FD8-64F6-CB78-E923-736744B278E7}"/>
              </a:ext>
            </a:extLst>
          </p:cNvPr>
          <p:cNvSpPr>
            <a:spLocks noGrp="1"/>
          </p:cNvSpPr>
          <p:nvPr>
            <p:ph type="title"/>
          </p:nvPr>
        </p:nvSpPr>
        <p:spPr>
          <a:xfrm>
            <a:off x="317066" y="695649"/>
            <a:ext cx="8508999" cy="366190"/>
          </a:xfrm>
        </p:spPr>
        <p:txBody>
          <a:bodyPr/>
          <a:lstStyle/>
          <a:p>
            <a:r>
              <a:rPr lang="en-US" sz="2000" dirty="0">
                <a:solidFill>
                  <a:schemeClr val="tx1"/>
                </a:solidFill>
              </a:rPr>
              <a:t>After FEM update</a:t>
            </a:r>
          </a:p>
        </p:txBody>
      </p:sp>
      <p:sp>
        <p:nvSpPr>
          <p:cNvPr id="3" name="Slide Number Placeholder 2">
            <a:extLst>
              <a:ext uri="{FF2B5EF4-FFF2-40B4-BE49-F238E27FC236}">
                <a16:creationId xmlns:a16="http://schemas.microsoft.com/office/drawing/2014/main" id="{8AB8F521-32F6-45D6-BE42-0D806584A963}"/>
              </a:ext>
            </a:extLst>
          </p:cNvPr>
          <p:cNvSpPr>
            <a:spLocks noGrp="1"/>
          </p:cNvSpPr>
          <p:nvPr>
            <p:ph type="sldNum" sz="quarter" idx="11"/>
          </p:nvPr>
        </p:nvSpPr>
        <p:spPr/>
        <p:txBody>
          <a:bodyPr/>
          <a:lstStyle/>
          <a:p>
            <a:fld id="{CE58CB1E-F828-4F11-99E0-327109AF9DA4}" type="slidenum">
              <a:rPr lang="de-DE" smtClean="0"/>
              <a:pPr/>
              <a:t>22</a:t>
            </a:fld>
            <a:endParaRPr lang="de-DE" dirty="0"/>
          </a:p>
        </p:txBody>
      </p:sp>
      <p:pic>
        <p:nvPicPr>
          <p:cNvPr id="5" name="Picture 4">
            <a:extLst>
              <a:ext uri="{FF2B5EF4-FFF2-40B4-BE49-F238E27FC236}">
                <a16:creationId xmlns:a16="http://schemas.microsoft.com/office/drawing/2014/main" id="{4FB3E478-E398-F4AD-7B54-6DAAC973F8EA}"/>
              </a:ext>
            </a:extLst>
          </p:cNvPr>
          <p:cNvPicPr>
            <a:picLocks noChangeAspect="1"/>
          </p:cNvPicPr>
          <p:nvPr/>
        </p:nvPicPr>
        <p:blipFill>
          <a:blip r:embed="rId2"/>
          <a:stretch>
            <a:fillRect/>
          </a:stretch>
        </p:blipFill>
        <p:spPr>
          <a:xfrm>
            <a:off x="3170160" y="3085360"/>
            <a:ext cx="2508487" cy="1962599"/>
          </a:xfrm>
          <a:prstGeom prst="rect">
            <a:avLst/>
          </a:prstGeom>
        </p:spPr>
      </p:pic>
      <p:pic>
        <p:nvPicPr>
          <p:cNvPr id="7" name="Picture 6">
            <a:extLst>
              <a:ext uri="{FF2B5EF4-FFF2-40B4-BE49-F238E27FC236}">
                <a16:creationId xmlns:a16="http://schemas.microsoft.com/office/drawing/2014/main" id="{58454AA4-9A26-528F-E9F1-6BD518696D99}"/>
              </a:ext>
            </a:extLst>
          </p:cNvPr>
          <p:cNvPicPr>
            <a:picLocks noChangeAspect="1"/>
          </p:cNvPicPr>
          <p:nvPr/>
        </p:nvPicPr>
        <p:blipFill>
          <a:blip r:embed="rId3"/>
          <a:stretch>
            <a:fillRect/>
          </a:stretch>
        </p:blipFill>
        <p:spPr>
          <a:xfrm>
            <a:off x="3170160" y="1137800"/>
            <a:ext cx="2508487" cy="1962599"/>
          </a:xfrm>
          <a:prstGeom prst="rect">
            <a:avLst/>
          </a:prstGeom>
        </p:spPr>
      </p:pic>
      <p:pic>
        <p:nvPicPr>
          <p:cNvPr id="9" name="Picture 8">
            <a:extLst>
              <a:ext uri="{FF2B5EF4-FFF2-40B4-BE49-F238E27FC236}">
                <a16:creationId xmlns:a16="http://schemas.microsoft.com/office/drawing/2014/main" id="{4E3892BA-1C41-DE17-0DD0-BC5280049E70}"/>
              </a:ext>
            </a:extLst>
          </p:cNvPr>
          <p:cNvPicPr>
            <a:picLocks noChangeAspect="1"/>
          </p:cNvPicPr>
          <p:nvPr/>
        </p:nvPicPr>
        <p:blipFill>
          <a:blip r:embed="rId4"/>
          <a:stretch>
            <a:fillRect/>
          </a:stretch>
        </p:blipFill>
        <p:spPr>
          <a:xfrm>
            <a:off x="6075244" y="3090268"/>
            <a:ext cx="2508487" cy="1962599"/>
          </a:xfrm>
          <a:prstGeom prst="rect">
            <a:avLst/>
          </a:prstGeom>
        </p:spPr>
      </p:pic>
      <p:pic>
        <p:nvPicPr>
          <p:cNvPr id="11" name="Picture 10">
            <a:extLst>
              <a:ext uri="{FF2B5EF4-FFF2-40B4-BE49-F238E27FC236}">
                <a16:creationId xmlns:a16="http://schemas.microsoft.com/office/drawing/2014/main" id="{97FC7AF4-8295-C1E8-999C-6CF85B004A6E}"/>
              </a:ext>
            </a:extLst>
          </p:cNvPr>
          <p:cNvPicPr>
            <a:picLocks noChangeAspect="1"/>
          </p:cNvPicPr>
          <p:nvPr/>
        </p:nvPicPr>
        <p:blipFill>
          <a:blip r:embed="rId5"/>
          <a:stretch>
            <a:fillRect/>
          </a:stretch>
        </p:blipFill>
        <p:spPr>
          <a:xfrm>
            <a:off x="6075244" y="1137800"/>
            <a:ext cx="2508487" cy="1962599"/>
          </a:xfrm>
          <a:prstGeom prst="rect">
            <a:avLst/>
          </a:prstGeom>
        </p:spPr>
      </p:pic>
      <p:pic>
        <p:nvPicPr>
          <p:cNvPr id="13" name="Picture 12">
            <a:extLst>
              <a:ext uri="{FF2B5EF4-FFF2-40B4-BE49-F238E27FC236}">
                <a16:creationId xmlns:a16="http://schemas.microsoft.com/office/drawing/2014/main" id="{2D0C95A8-D59E-F832-9E73-3A75DBD12854}"/>
              </a:ext>
            </a:extLst>
          </p:cNvPr>
          <p:cNvPicPr>
            <a:picLocks noChangeAspect="1"/>
          </p:cNvPicPr>
          <p:nvPr/>
        </p:nvPicPr>
        <p:blipFill>
          <a:blip r:embed="rId6"/>
          <a:stretch>
            <a:fillRect/>
          </a:stretch>
        </p:blipFill>
        <p:spPr>
          <a:xfrm>
            <a:off x="265077" y="3090268"/>
            <a:ext cx="2508487" cy="1962599"/>
          </a:xfrm>
          <a:prstGeom prst="rect">
            <a:avLst/>
          </a:prstGeom>
        </p:spPr>
      </p:pic>
      <p:pic>
        <p:nvPicPr>
          <p:cNvPr id="15" name="Picture 14">
            <a:extLst>
              <a:ext uri="{FF2B5EF4-FFF2-40B4-BE49-F238E27FC236}">
                <a16:creationId xmlns:a16="http://schemas.microsoft.com/office/drawing/2014/main" id="{3A88E8F8-0146-1AA5-A91C-84965D7D6ADD}"/>
              </a:ext>
            </a:extLst>
          </p:cNvPr>
          <p:cNvPicPr>
            <a:picLocks noChangeAspect="1"/>
          </p:cNvPicPr>
          <p:nvPr/>
        </p:nvPicPr>
        <p:blipFill>
          <a:blip r:embed="rId7"/>
          <a:stretch>
            <a:fillRect/>
          </a:stretch>
        </p:blipFill>
        <p:spPr>
          <a:xfrm>
            <a:off x="317066" y="1137801"/>
            <a:ext cx="2456498" cy="1962599"/>
          </a:xfrm>
          <a:prstGeom prst="rect">
            <a:avLst/>
          </a:prstGeom>
        </p:spPr>
      </p:pic>
    </p:spTree>
    <p:extLst>
      <p:ext uri="{BB962C8B-B14F-4D97-AF65-F5344CB8AC3E}">
        <p14:creationId xmlns:p14="http://schemas.microsoft.com/office/powerpoint/2010/main" val="1590625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FD42F-468E-389D-085F-B9215900A450}"/>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168595B-9D35-55FC-46CD-7D181FC58107}"/>
              </a:ext>
            </a:extLst>
          </p:cNvPr>
          <p:cNvSpPr>
            <a:spLocks noGrp="1"/>
          </p:cNvSpPr>
          <p:nvPr>
            <p:ph type="sldNum" sz="quarter" idx="11"/>
          </p:nvPr>
        </p:nvSpPr>
        <p:spPr/>
        <p:txBody>
          <a:bodyPr/>
          <a:lstStyle/>
          <a:p>
            <a:fld id="{CE58CB1E-F828-4F11-99E0-327109AF9DA4}" type="slidenum">
              <a:rPr lang="de-DE" smtClean="0"/>
              <a:pPr/>
              <a:t>23</a:t>
            </a:fld>
            <a:endParaRPr lang="de-DE" dirty="0"/>
          </a:p>
        </p:txBody>
      </p:sp>
      <p:pic>
        <p:nvPicPr>
          <p:cNvPr id="6" name="Picture 5">
            <a:extLst>
              <a:ext uri="{FF2B5EF4-FFF2-40B4-BE49-F238E27FC236}">
                <a16:creationId xmlns:a16="http://schemas.microsoft.com/office/drawing/2014/main" id="{68E2EAD5-D2F8-0707-AC79-5CE2A0623A79}"/>
              </a:ext>
            </a:extLst>
          </p:cNvPr>
          <p:cNvPicPr>
            <a:picLocks noChangeAspect="1"/>
          </p:cNvPicPr>
          <p:nvPr/>
        </p:nvPicPr>
        <p:blipFill>
          <a:blip r:embed="rId2"/>
          <a:stretch>
            <a:fillRect/>
          </a:stretch>
        </p:blipFill>
        <p:spPr>
          <a:xfrm>
            <a:off x="3313722" y="2634271"/>
            <a:ext cx="4931508" cy="2442942"/>
          </a:xfrm>
          <a:prstGeom prst="rect">
            <a:avLst/>
          </a:prstGeom>
        </p:spPr>
      </p:pic>
      <p:pic>
        <p:nvPicPr>
          <p:cNvPr id="10" name="Picture 9">
            <a:extLst>
              <a:ext uri="{FF2B5EF4-FFF2-40B4-BE49-F238E27FC236}">
                <a16:creationId xmlns:a16="http://schemas.microsoft.com/office/drawing/2014/main" id="{76E72652-97DF-58E0-C8FE-2303BCEF5F63}"/>
              </a:ext>
            </a:extLst>
          </p:cNvPr>
          <p:cNvPicPr>
            <a:picLocks noChangeAspect="1"/>
          </p:cNvPicPr>
          <p:nvPr/>
        </p:nvPicPr>
        <p:blipFill>
          <a:blip r:embed="rId3"/>
          <a:stretch>
            <a:fillRect/>
          </a:stretch>
        </p:blipFill>
        <p:spPr>
          <a:xfrm>
            <a:off x="3313722" y="214774"/>
            <a:ext cx="4931508" cy="2442942"/>
          </a:xfrm>
          <a:prstGeom prst="rect">
            <a:avLst/>
          </a:prstGeom>
        </p:spPr>
      </p:pic>
      <p:sp>
        <p:nvSpPr>
          <p:cNvPr id="23" name="TextBox 22">
            <a:extLst>
              <a:ext uri="{FF2B5EF4-FFF2-40B4-BE49-F238E27FC236}">
                <a16:creationId xmlns:a16="http://schemas.microsoft.com/office/drawing/2014/main" id="{59152E5F-38D0-432A-D1E1-89310E704997}"/>
              </a:ext>
            </a:extLst>
          </p:cNvPr>
          <p:cNvSpPr txBox="1"/>
          <p:nvPr/>
        </p:nvSpPr>
        <p:spPr>
          <a:xfrm>
            <a:off x="247595" y="796281"/>
            <a:ext cx="4572000" cy="369332"/>
          </a:xfrm>
          <a:prstGeom prst="rect">
            <a:avLst/>
          </a:prstGeom>
          <a:noFill/>
        </p:spPr>
        <p:txBody>
          <a:bodyPr wrap="square">
            <a:spAutoFit/>
          </a:bodyPr>
          <a:lstStyle/>
          <a:p>
            <a:r>
              <a:rPr lang="en-US" sz="1800" dirty="0">
                <a:solidFill>
                  <a:schemeClr val="tx1"/>
                </a:solidFill>
              </a:rPr>
              <a:t>GSA Sobol’s indices </a:t>
            </a:r>
            <a:endParaRPr lang="en-US" dirty="0"/>
          </a:p>
        </p:txBody>
      </p:sp>
      <p:sp>
        <p:nvSpPr>
          <p:cNvPr id="27" name="TextBox 26">
            <a:extLst>
              <a:ext uri="{FF2B5EF4-FFF2-40B4-BE49-F238E27FC236}">
                <a16:creationId xmlns:a16="http://schemas.microsoft.com/office/drawing/2014/main" id="{D20F21C7-CC68-F1CA-2121-68139DA5EB35}"/>
              </a:ext>
            </a:extLst>
          </p:cNvPr>
          <p:cNvSpPr txBox="1"/>
          <p:nvPr/>
        </p:nvSpPr>
        <p:spPr>
          <a:xfrm>
            <a:off x="247595" y="1331621"/>
            <a:ext cx="2989385" cy="3970318"/>
          </a:xfrm>
          <a:prstGeom prst="rect">
            <a:avLst/>
          </a:prstGeom>
          <a:noFill/>
        </p:spPr>
        <p:txBody>
          <a:bodyPr wrap="square">
            <a:spAutoFit/>
          </a:bodyPr>
          <a:lstStyle/>
          <a:p>
            <a:pPr marL="285750" indent="-285750">
              <a:buFont typeface="Arial" panose="020B0604020202020204" pitchFamily="34" charset="0"/>
              <a:buChar char="•"/>
            </a:pPr>
            <a:r>
              <a:rPr lang="en-US" sz="1200" dirty="0">
                <a:solidFill>
                  <a:schemeClr val="tx1"/>
                </a:solidFill>
              </a:rPr>
              <a:t>Based on GPR surrogate model for natural frequencies</a:t>
            </a:r>
          </a:p>
          <a:p>
            <a:pPr marL="285750" indent="-285750">
              <a:buFont typeface="Arial" panose="020B0604020202020204" pitchFamily="34" charset="0"/>
              <a:buChar char="•"/>
            </a:pPr>
            <a:endParaRPr lang="en-US" sz="1200" dirty="0">
              <a:solidFill>
                <a:schemeClr val="tx1"/>
              </a:solidFill>
            </a:endParaRPr>
          </a:p>
          <a:p>
            <a:pPr marL="285750" indent="-285750">
              <a:buFont typeface="Arial" panose="020B0604020202020204" pitchFamily="34" charset="0"/>
              <a:buChar char="•"/>
            </a:pPr>
            <a:r>
              <a:rPr lang="en-US" sz="1200" dirty="0"/>
              <a:t>The most significant parameters are: </a:t>
            </a:r>
          </a:p>
          <a:p>
            <a:pPr marL="742950" lvl="1" indent="-285750">
              <a:buFont typeface="Arial" panose="020B0604020202020204" pitchFamily="34" charset="0"/>
              <a:buChar char="•"/>
            </a:pPr>
            <a:r>
              <a:rPr lang="en-US" sz="1200" dirty="0">
                <a:solidFill>
                  <a:schemeClr val="tx1"/>
                </a:solidFill>
              </a:rPr>
              <a:t>Thickness of the slab</a:t>
            </a:r>
          </a:p>
          <a:p>
            <a:pPr marL="742950" lvl="1" indent="-285750">
              <a:buFont typeface="Arial" panose="020B0604020202020204" pitchFamily="34" charset="0"/>
              <a:buChar char="•"/>
            </a:pPr>
            <a:r>
              <a:rPr lang="en-US" sz="1200" dirty="0"/>
              <a:t>Young’s modulus of slab</a:t>
            </a:r>
          </a:p>
          <a:p>
            <a:pPr marL="742950" lvl="1" indent="-285750">
              <a:buFont typeface="Arial" panose="020B0604020202020204" pitchFamily="34" charset="0"/>
              <a:buChar char="•"/>
            </a:pPr>
            <a:r>
              <a:rPr lang="en-US" sz="1200" dirty="0">
                <a:solidFill>
                  <a:schemeClr val="tx1"/>
                </a:solidFill>
              </a:rPr>
              <a:t>Density of the slab</a:t>
            </a:r>
          </a:p>
          <a:p>
            <a:pPr marL="742950" lvl="1" indent="-285750">
              <a:buFont typeface="Arial" panose="020B0604020202020204" pitchFamily="34" charset="0"/>
              <a:buChar char="•"/>
            </a:pPr>
            <a:r>
              <a:rPr lang="en-US" sz="1200" dirty="0"/>
              <a:t>Height of the building</a:t>
            </a:r>
            <a:endParaRPr lang="en-US" sz="1200" dirty="0">
              <a:solidFill>
                <a:schemeClr val="tx1"/>
              </a:solidFill>
            </a:endParaRPr>
          </a:p>
          <a:p>
            <a:pPr lvl="1"/>
            <a:endParaRPr lang="en-US" sz="1200" dirty="0">
              <a:solidFill>
                <a:schemeClr val="tx1"/>
              </a:solidFill>
            </a:endParaRPr>
          </a:p>
          <a:p>
            <a:pPr marL="285750" indent="-285750">
              <a:buFont typeface="Arial" panose="020B0604020202020204" pitchFamily="34" charset="0"/>
              <a:buChar char="•"/>
            </a:pPr>
            <a:r>
              <a:rPr lang="en-US" sz="1200" dirty="0"/>
              <a:t>Others are:</a:t>
            </a:r>
          </a:p>
          <a:p>
            <a:pPr marL="742950" lvl="1" indent="-285750">
              <a:buFont typeface="Arial" panose="020B0604020202020204" pitchFamily="34" charset="0"/>
              <a:buChar char="•"/>
            </a:pPr>
            <a:r>
              <a:rPr lang="en-US" sz="1200" dirty="0"/>
              <a:t>Thickness of the wall outside</a:t>
            </a:r>
          </a:p>
          <a:p>
            <a:pPr marL="742950" lvl="1" indent="-285750">
              <a:buFont typeface="Arial" panose="020B0604020202020204" pitchFamily="34" charset="0"/>
              <a:buChar char="•"/>
            </a:pPr>
            <a:r>
              <a:rPr lang="en-US" sz="1200" dirty="0"/>
              <a:t>Thickness of the wall inner</a:t>
            </a:r>
          </a:p>
          <a:p>
            <a:pPr marL="742950" lvl="1" indent="-285750">
              <a:buFont typeface="Arial" panose="020B0604020202020204" pitchFamily="34" charset="0"/>
              <a:buChar char="•"/>
            </a:pPr>
            <a:r>
              <a:rPr lang="en-US" sz="1200" dirty="0"/>
              <a:t>Young’s modulus of the wall outside</a:t>
            </a:r>
          </a:p>
          <a:p>
            <a:pPr marL="742950" lvl="1" indent="-285750">
              <a:buFont typeface="Arial" panose="020B0604020202020204" pitchFamily="34" charset="0"/>
              <a:buChar char="•"/>
            </a:pPr>
            <a:r>
              <a:rPr lang="en-US" sz="1200" dirty="0"/>
              <a:t>Soil velocity</a:t>
            </a:r>
          </a:p>
          <a:p>
            <a:pPr marL="742950" lvl="1" indent="-285750">
              <a:buFont typeface="Arial" panose="020B0604020202020204" pitchFamily="34" charset="0"/>
              <a:buChar char="•"/>
            </a:pPr>
            <a:r>
              <a:rPr lang="en-US" sz="1200" dirty="0"/>
              <a:t>Soil density</a:t>
            </a:r>
          </a:p>
          <a:p>
            <a:pPr marL="742950" lvl="1" indent="-285750">
              <a:buFont typeface="Arial" panose="020B0604020202020204" pitchFamily="34" charset="0"/>
              <a:buChar char="•"/>
            </a:pPr>
            <a:endParaRPr lang="en-US" sz="1200" dirty="0"/>
          </a:p>
          <a:p>
            <a:pPr marL="742950" lvl="1"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solidFill>
                <a:schemeClr val="tx1"/>
              </a:solidFill>
            </a:endParaRPr>
          </a:p>
          <a:p>
            <a:pPr marL="285750" indent="-285750">
              <a:buFont typeface="Arial" panose="020B0604020202020204" pitchFamily="34" charset="0"/>
              <a:buChar char="•"/>
            </a:pPr>
            <a:endParaRPr lang="en-US" sz="1200" dirty="0">
              <a:solidFill>
                <a:schemeClr val="tx1"/>
              </a:solidFill>
            </a:endParaRPr>
          </a:p>
          <a:p>
            <a:endParaRPr lang="en-US" sz="1200" dirty="0">
              <a:solidFill>
                <a:schemeClr val="tx1"/>
              </a:solidFill>
            </a:endParaRPr>
          </a:p>
        </p:txBody>
      </p:sp>
      <p:sp>
        <p:nvSpPr>
          <p:cNvPr id="2" name="TextBox 1">
            <a:extLst>
              <a:ext uri="{FF2B5EF4-FFF2-40B4-BE49-F238E27FC236}">
                <a16:creationId xmlns:a16="http://schemas.microsoft.com/office/drawing/2014/main" id="{41C0FE7B-6C63-F519-9534-48C20E091604}"/>
              </a:ext>
            </a:extLst>
          </p:cNvPr>
          <p:cNvSpPr txBox="1"/>
          <p:nvPr/>
        </p:nvSpPr>
        <p:spPr>
          <a:xfrm>
            <a:off x="5960687" y="370901"/>
            <a:ext cx="1840247" cy="257250"/>
          </a:xfrm>
          <a:prstGeom prst="rect">
            <a:avLst/>
          </a:prstGeom>
          <a:noFill/>
        </p:spPr>
        <p:txBody>
          <a:bodyPr wrap="none" lIns="0" tIns="0" rIns="0" bIns="0" rtlCol="0">
            <a:spAutoFit/>
          </a:bodyPr>
          <a:lstStyle/>
          <a:p>
            <a:pPr>
              <a:lnSpc>
                <a:spcPct val="114000"/>
              </a:lnSpc>
            </a:pPr>
            <a:r>
              <a:rPr lang="en-US" sz="1600" dirty="0">
                <a:latin typeface="+mn-lt"/>
              </a:rPr>
              <a:t>1</a:t>
            </a:r>
            <a:r>
              <a:rPr lang="en-US" sz="1600" baseline="30000" dirty="0">
                <a:latin typeface="+mn-lt"/>
              </a:rPr>
              <a:t>st</a:t>
            </a:r>
            <a:r>
              <a:rPr lang="en-US" sz="1600" dirty="0">
                <a:latin typeface="+mn-lt"/>
              </a:rPr>
              <a:t> dominated peaks</a:t>
            </a:r>
          </a:p>
        </p:txBody>
      </p:sp>
      <p:sp>
        <p:nvSpPr>
          <p:cNvPr id="4" name="TextBox 3">
            <a:extLst>
              <a:ext uri="{FF2B5EF4-FFF2-40B4-BE49-F238E27FC236}">
                <a16:creationId xmlns:a16="http://schemas.microsoft.com/office/drawing/2014/main" id="{E959B406-D1D3-02AF-C3A3-9A9E14C98131}"/>
              </a:ext>
            </a:extLst>
          </p:cNvPr>
          <p:cNvSpPr txBox="1"/>
          <p:nvPr/>
        </p:nvSpPr>
        <p:spPr>
          <a:xfrm>
            <a:off x="5960687" y="2751500"/>
            <a:ext cx="2018181" cy="257250"/>
          </a:xfrm>
          <a:prstGeom prst="rect">
            <a:avLst/>
          </a:prstGeom>
          <a:noFill/>
        </p:spPr>
        <p:txBody>
          <a:bodyPr wrap="none" lIns="0" tIns="0" rIns="0" bIns="0" rtlCol="0">
            <a:spAutoFit/>
          </a:bodyPr>
          <a:lstStyle/>
          <a:p>
            <a:pPr>
              <a:lnSpc>
                <a:spcPct val="114000"/>
              </a:lnSpc>
            </a:pPr>
            <a:r>
              <a:rPr lang="en-US" sz="1600" dirty="0">
                <a:latin typeface="+mn-lt"/>
              </a:rPr>
              <a:t>2</a:t>
            </a:r>
            <a:r>
              <a:rPr lang="en-US" sz="1600" baseline="30000" dirty="0">
                <a:latin typeface="+mn-lt"/>
              </a:rPr>
              <a:t>nd</a:t>
            </a:r>
            <a:r>
              <a:rPr lang="en-US" sz="1600" dirty="0">
                <a:latin typeface="+mn-lt"/>
              </a:rPr>
              <a:t>  dominated peaks</a:t>
            </a:r>
          </a:p>
        </p:txBody>
      </p:sp>
    </p:spTree>
    <p:extLst>
      <p:ext uri="{BB962C8B-B14F-4D97-AF65-F5344CB8AC3E}">
        <p14:creationId xmlns:p14="http://schemas.microsoft.com/office/powerpoint/2010/main" val="34148808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C200F-CDBF-8973-6DD1-A1234E2F64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A40EA2-A5E0-2AC0-8CCB-76EEB9FBC503}"/>
              </a:ext>
            </a:extLst>
          </p:cNvPr>
          <p:cNvSpPr>
            <a:spLocks noGrp="1"/>
          </p:cNvSpPr>
          <p:nvPr>
            <p:ph type="title"/>
          </p:nvPr>
        </p:nvSpPr>
        <p:spPr>
          <a:xfrm>
            <a:off x="330471" y="727676"/>
            <a:ext cx="8483057" cy="366190"/>
          </a:xfrm>
        </p:spPr>
        <p:txBody>
          <a:bodyPr/>
          <a:lstStyle/>
          <a:p>
            <a:r>
              <a:rPr lang="en-US" sz="2000" dirty="0">
                <a:solidFill>
                  <a:schemeClr val="tx1"/>
                </a:solidFill>
              </a:rPr>
              <a:t>Only used top 9 significant parameters for FEMU</a:t>
            </a:r>
          </a:p>
        </p:txBody>
      </p:sp>
      <p:sp>
        <p:nvSpPr>
          <p:cNvPr id="3" name="Slide Number Placeholder 2">
            <a:extLst>
              <a:ext uri="{FF2B5EF4-FFF2-40B4-BE49-F238E27FC236}">
                <a16:creationId xmlns:a16="http://schemas.microsoft.com/office/drawing/2014/main" id="{322368D8-3F9E-30C9-A142-A07F2E0FC222}"/>
              </a:ext>
            </a:extLst>
          </p:cNvPr>
          <p:cNvSpPr>
            <a:spLocks noGrp="1"/>
          </p:cNvSpPr>
          <p:nvPr>
            <p:ph type="sldNum" sz="quarter" idx="11"/>
          </p:nvPr>
        </p:nvSpPr>
        <p:spPr/>
        <p:txBody>
          <a:bodyPr/>
          <a:lstStyle/>
          <a:p>
            <a:fld id="{CE58CB1E-F828-4F11-99E0-327109AF9DA4}" type="slidenum">
              <a:rPr lang="de-DE" smtClean="0"/>
              <a:pPr/>
              <a:t>24</a:t>
            </a:fld>
            <a:endParaRPr lang="de-DE" dirty="0"/>
          </a:p>
        </p:txBody>
      </p:sp>
      <p:pic>
        <p:nvPicPr>
          <p:cNvPr id="10" name="Picture 9">
            <a:extLst>
              <a:ext uri="{FF2B5EF4-FFF2-40B4-BE49-F238E27FC236}">
                <a16:creationId xmlns:a16="http://schemas.microsoft.com/office/drawing/2014/main" id="{929A2338-D599-6D1A-1F9D-E4B87D261EEA}"/>
              </a:ext>
            </a:extLst>
          </p:cNvPr>
          <p:cNvPicPr>
            <a:picLocks noChangeAspect="1"/>
          </p:cNvPicPr>
          <p:nvPr/>
        </p:nvPicPr>
        <p:blipFill>
          <a:blip r:embed="rId2"/>
          <a:stretch>
            <a:fillRect/>
          </a:stretch>
        </p:blipFill>
        <p:spPr>
          <a:xfrm>
            <a:off x="5741039" y="1104376"/>
            <a:ext cx="2215782" cy="1709964"/>
          </a:xfrm>
          <a:prstGeom prst="rect">
            <a:avLst/>
          </a:prstGeom>
        </p:spPr>
      </p:pic>
      <p:pic>
        <p:nvPicPr>
          <p:cNvPr id="14" name="Picture 13">
            <a:extLst>
              <a:ext uri="{FF2B5EF4-FFF2-40B4-BE49-F238E27FC236}">
                <a16:creationId xmlns:a16="http://schemas.microsoft.com/office/drawing/2014/main" id="{301FAD26-76A5-F5AA-36AF-E184D4229DC1}"/>
              </a:ext>
            </a:extLst>
          </p:cNvPr>
          <p:cNvPicPr>
            <a:picLocks noChangeAspect="1"/>
          </p:cNvPicPr>
          <p:nvPr/>
        </p:nvPicPr>
        <p:blipFill>
          <a:blip r:embed="rId3"/>
          <a:stretch>
            <a:fillRect/>
          </a:stretch>
        </p:blipFill>
        <p:spPr>
          <a:xfrm>
            <a:off x="5773644" y="2857510"/>
            <a:ext cx="2185584" cy="1709964"/>
          </a:xfrm>
          <a:prstGeom prst="rect">
            <a:avLst/>
          </a:prstGeom>
        </p:spPr>
      </p:pic>
      <p:pic>
        <p:nvPicPr>
          <p:cNvPr id="17" name="Picture 16">
            <a:extLst>
              <a:ext uri="{FF2B5EF4-FFF2-40B4-BE49-F238E27FC236}">
                <a16:creationId xmlns:a16="http://schemas.microsoft.com/office/drawing/2014/main" id="{97AD6F3E-4210-27D5-E01D-CA4B5FDA2039}"/>
              </a:ext>
            </a:extLst>
          </p:cNvPr>
          <p:cNvPicPr>
            <a:picLocks noChangeAspect="1"/>
          </p:cNvPicPr>
          <p:nvPr/>
        </p:nvPicPr>
        <p:blipFill>
          <a:blip r:embed="rId4"/>
          <a:stretch>
            <a:fillRect/>
          </a:stretch>
        </p:blipFill>
        <p:spPr>
          <a:xfrm>
            <a:off x="3377774" y="1117500"/>
            <a:ext cx="2215782" cy="1709964"/>
          </a:xfrm>
          <a:prstGeom prst="rect">
            <a:avLst/>
          </a:prstGeom>
        </p:spPr>
      </p:pic>
      <p:pic>
        <p:nvPicPr>
          <p:cNvPr id="19" name="Picture 18">
            <a:extLst>
              <a:ext uri="{FF2B5EF4-FFF2-40B4-BE49-F238E27FC236}">
                <a16:creationId xmlns:a16="http://schemas.microsoft.com/office/drawing/2014/main" id="{AB1EBC2A-6370-93EF-6FA2-D4099BC840CB}"/>
              </a:ext>
            </a:extLst>
          </p:cNvPr>
          <p:cNvPicPr>
            <a:picLocks noChangeAspect="1"/>
          </p:cNvPicPr>
          <p:nvPr/>
        </p:nvPicPr>
        <p:blipFill>
          <a:blip r:embed="rId5"/>
          <a:stretch>
            <a:fillRect/>
          </a:stretch>
        </p:blipFill>
        <p:spPr>
          <a:xfrm>
            <a:off x="3427886" y="2857510"/>
            <a:ext cx="2185584" cy="1709964"/>
          </a:xfrm>
          <a:prstGeom prst="rect">
            <a:avLst/>
          </a:prstGeom>
        </p:spPr>
      </p:pic>
      <p:pic>
        <p:nvPicPr>
          <p:cNvPr id="23" name="Picture 22">
            <a:extLst>
              <a:ext uri="{FF2B5EF4-FFF2-40B4-BE49-F238E27FC236}">
                <a16:creationId xmlns:a16="http://schemas.microsoft.com/office/drawing/2014/main" id="{B4D59061-1469-1D0A-B026-86B9A5C7CC89}"/>
              </a:ext>
            </a:extLst>
          </p:cNvPr>
          <p:cNvPicPr>
            <a:picLocks noChangeAspect="1"/>
          </p:cNvPicPr>
          <p:nvPr/>
        </p:nvPicPr>
        <p:blipFill>
          <a:blip r:embed="rId6"/>
          <a:stretch>
            <a:fillRect/>
          </a:stretch>
        </p:blipFill>
        <p:spPr>
          <a:xfrm>
            <a:off x="1031632" y="1104376"/>
            <a:ext cx="2215782" cy="1709964"/>
          </a:xfrm>
          <a:prstGeom prst="rect">
            <a:avLst/>
          </a:prstGeom>
        </p:spPr>
      </p:pic>
      <p:pic>
        <p:nvPicPr>
          <p:cNvPr id="25" name="Picture 24">
            <a:extLst>
              <a:ext uri="{FF2B5EF4-FFF2-40B4-BE49-F238E27FC236}">
                <a16:creationId xmlns:a16="http://schemas.microsoft.com/office/drawing/2014/main" id="{03D1CCC8-41A0-2C78-23C4-5776E1C55111}"/>
              </a:ext>
            </a:extLst>
          </p:cNvPr>
          <p:cNvPicPr>
            <a:picLocks noChangeAspect="1"/>
          </p:cNvPicPr>
          <p:nvPr/>
        </p:nvPicPr>
        <p:blipFill>
          <a:blip r:embed="rId7"/>
          <a:stretch>
            <a:fillRect/>
          </a:stretch>
        </p:blipFill>
        <p:spPr>
          <a:xfrm>
            <a:off x="1113144" y="2857510"/>
            <a:ext cx="2140288" cy="1709964"/>
          </a:xfrm>
          <a:prstGeom prst="rect">
            <a:avLst/>
          </a:prstGeom>
        </p:spPr>
      </p:pic>
      <p:sp>
        <p:nvSpPr>
          <p:cNvPr id="4" name="TextBox 3">
            <a:extLst>
              <a:ext uri="{FF2B5EF4-FFF2-40B4-BE49-F238E27FC236}">
                <a16:creationId xmlns:a16="http://schemas.microsoft.com/office/drawing/2014/main" id="{EE803C0F-B491-F37E-C858-2B4A866F5C01}"/>
              </a:ext>
            </a:extLst>
          </p:cNvPr>
          <p:cNvSpPr txBox="1"/>
          <p:nvPr/>
        </p:nvSpPr>
        <p:spPr>
          <a:xfrm>
            <a:off x="476584" y="4670319"/>
            <a:ext cx="7480237" cy="369332"/>
          </a:xfrm>
          <a:prstGeom prst="rect">
            <a:avLst/>
          </a:prstGeom>
          <a:noFill/>
        </p:spPr>
        <p:txBody>
          <a:bodyPr wrap="square">
            <a:spAutoFit/>
          </a:bodyPr>
          <a:lstStyle/>
          <a:p>
            <a:r>
              <a:rPr lang="en-US" sz="900" b="0" i="0" dirty="0" err="1">
                <a:solidFill>
                  <a:schemeClr val="tx1">
                    <a:lumMod val="50000"/>
                    <a:lumOff val="50000"/>
                  </a:schemeClr>
                </a:solidFill>
                <a:effectLst/>
                <a:latin typeface="Consolas" panose="020B0609020204030204" pitchFamily="49" charset="0"/>
              </a:rPr>
              <a:t>X_update</a:t>
            </a:r>
            <a:r>
              <a:rPr lang="en-US" sz="900" b="0" i="0" dirty="0">
                <a:solidFill>
                  <a:schemeClr val="tx1">
                    <a:lumMod val="50000"/>
                    <a:lumOff val="50000"/>
                  </a:schemeClr>
                </a:solidFill>
                <a:effectLst/>
                <a:latin typeface="Consolas" panose="020B0609020204030204" pitchFamily="49" charset="0"/>
              </a:rPr>
              <a:t> = [</a:t>
            </a:r>
            <a:r>
              <a:rPr lang="en-US" sz="900" b="0" i="0" dirty="0">
                <a:solidFill>
                  <a:srgbClr val="FF0000"/>
                </a:solidFill>
                <a:effectLst/>
                <a:latin typeface="Consolas" panose="020B0609020204030204" pitchFamily="49" charset="0"/>
              </a:rPr>
              <a:t>0.84507014</a:t>
            </a:r>
            <a:r>
              <a:rPr lang="en-US" sz="900" b="0" i="0" dirty="0">
                <a:solidFill>
                  <a:schemeClr val="tx1">
                    <a:lumMod val="50000"/>
                    <a:lumOff val="50000"/>
                  </a:schemeClr>
                </a:solidFill>
                <a:effectLst/>
                <a:latin typeface="Consolas" panose="020B0609020204030204" pitchFamily="49" charset="0"/>
              </a:rPr>
              <a:t> ,0.5 0.5 ,</a:t>
            </a:r>
            <a:r>
              <a:rPr lang="en-US" sz="900" b="0" i="0" dirty="0">
                <a:solidFill>
                  <a:srgbClr val="FF0000"/>
                </a:solidFill>
                <a:effectLst/>
                <a:latin typeface="Consolas" panose="020B0609020204030204" pitchFamily="49" charset="0"/>
              </a:rPr>
              <a:t>0.50633148 ,0.1885995 ,0.75976072</a:t>
            </a:r>
            <a:r>
              <a:rPr lang="en-US" sz="900" b="0" i="0" dirty="0">
                <a:solidFill>
                  <a:schemeClr val="tx1">
                    <a:lumMod val="50000"/>
                    <a:lumOff val="50000"/>
                  </a:schemeClr>
                </a:solidFill>
                <a:effectLst/>
                <a:latin typeface="Consolas" panose="020B0609020204030204" pitchFamily="49" charset="0"/>
              </a:rPr>
              <a:t> ,0.5 ,0.5 ,</a:t>
            </a:r>
            <a:r>
              <a:rPr lang="en-US" sz="900" b="0" i="0" dirty="0">
                <a:solidFill>
                  <a:srgbClr val="FF0000"/>
                </a:solidFill>
                <a:effectLst/>
                <a:latin typeface="Consolas" panose="020B0609020204030204" pitchFamily="49" charset="0"/>
              </a:rPr>
              <a:t>0.21309783</a:t>
            </a:r>
            <a:r>
              <a:rPr lang="en-US" sz="900" b="0" i="0" dirty="0">
                <a:solidFill>
                  <a:schemeClr val="tx1">
                    <a:lumMod val="50000"/>
                    <a:lumOff val="50000"/>
                  </a:schemeClr>
                </a:solidFill>
                <a:effectLst/>
                <a:latin typeface="Consolas" panose="020B0609020204030204" pitchFamily="49" charset="0"/>
              </a:rPr>
              <a:t> ,0.5 ,</a:t>
            </a:r>
            <a:r>
              <a:rPr lang="en-US" sz="900" b="0" i="0" dirty="0">
                <a:solidFill>
                  <a:srgbClr val="FF0000"/>
                </a:solidFill>
                <a:effectLst/>
                <a:latin typeface="Consolas" panose="020B0609020204030204" pitchFamily="49" charset="0"/>
              </a:rPr>
              <a:t>0.66487426</a:t>
            </a:r>
            <a:r>
              <a:rPr lang="en-US" sz="900" b="0" i="0" dirty="0">
                <a:solidFill>
                  <a:schemeClr val="tx1">
                    <a:lumMod val="50000"/>
                    <a:lumOff val="50000"/>
                  </a:schemeClr>
                </a:solidFill>
                <a:effectLst/>
                <a:latin typeface="Consolas" panose="020B0609020204030204" pitchFamily="49" charset="0"/>
              </a:rPr>
              <a:t> ,0.5 ,0.5 ,0.5 ,0.5 ,</a:t>
            </a:r>
            <a:r>
              <a:rPr lang="en-US" sz="900" b="0" i="0" dirty="0">
                <a:solidFill>
                  <a:srgbClr val="FF0000"/>
                </a:solidFill>
                <a:effectLst/>
                <a:latin typeface="Consolas" panose="020B0609020204030204" pitchFamily="49" charset="0"/>
              </a:rPr>
              <a:t>0.35020139 ,0.35176575 ,0.54754628 ,</a:t>
            </a:r>
            <a:r>
              <a:rPr lang="en-US" sz="900" b="0" i="0" dirty="0">
                <a:solidFill>
                  <a:schemeClr val="tx1">
                    <a:lumMod val="50000"/>
                    <a:lumOff val="50000"/>
                  </a:schemeClr>
                </a:solidFill>
                <a:effectLst/>
                <a:latin typeface="Consolas" panose="020B0609020204030204" pitchFamily="49" charset="0"/>
              </a:rPr>
              <a:t>0.5]</a:t>
            </a:r>
            <a:endParaRPr lang="en-US" sz="900" dirty="0">
              <a:solidFill>
                <a:schemeClr val="tx1">
                  <a:lumMod val="50000"/>
                  <a:lumOff val="50000"/>
                </a:schemeClr>
              </a:solidFill>
            </a:endParaRPr>
          </a:p>
        </p:txBody>
      </p:sp>
    </p:spTree>
    <p:extLst>
      <p:ext uri="{BB962C8B-B14F-4D97-AF65-F5344CB8AC3E}">
        <p14:creationId xmlns:p14="http://schemas.microsoft.com/office/powerpoint/2010/main" val="1079553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74225-D56C-A795-C6CF-F9CDB20261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405BD5-876D-08C9-342B-C75387FB4C8E}"/>
              </a:ext>
            </a:extLst>
          </p:cNvPr>
          <p:cNvSpPr>
            <a:spLocks noGrp="1"/>
          </p:cNvSpPr>
          <p:nvPr>
            <p:ph type="title"/>
          </p:nvPr>
        </p:nvSpPr>
        <p:spPr>
          <a:xfrm>
            <a:off x="298841" y="675016"/>
            <a:ext cx="8483057" cy="366190"/>
          </a:xfrm>
        </p:spPr>
        <p:txBody>
          <a:bodyPr/>
          <a:lstStyle/>
          <a:p>
            <a:r>
              <a:rPr lang="en-US" sz="2000" dirty="0">
                <a:solidFill>
                  <a:schemeClr val="tx1"/>
                </a:solidFill>
              </a:rPr>
              <a:t>Changing low significant parameters</a:t>
            </a:r>
          </a:p>
        </p:txBody>
      </p:sp>
      <p:sp>
        <p:nvSpPr>
          <p:cNvPr id="3" name="Slide Number Placeholder 2">
            <a:extLst>
              <a:ext uri="{FF2B5EF4-FFF2-40B4-BE49-F238E27FC236}">
                <a16:creationId xmlns:a16="http://schemas.microsoft.com/office/drawing/2014/main" id="{110F7B07-0D33-0AC3-9A6A-867F5E817C57}"/>
              </a:ext>
            </a:extLst>
          </p:cNvPr>
          <p:cNvSpPr>
            <a:spLocks noGrp="1"/>
          </p:cNvSpPr>
          <p:nvPr>
            <p:ph type="sldNum" sz="quarter" idx="11"/>
          </p:nvPr>
        </p:nvSpPr>
        <p:spPr/>
        <p:txBody>
          <a:bodyPr/>
          <a:lstStyle/>
          <a:p>
            <a:fld id="{CE58CB1E-F828-4F11-99E0-327109AF9DA4}" type="slidenum">
              <a:rPr lang="de-DE" smtClean="0"/>
              <a:pPr/>
              <a:t>25</a:t>
            </a:fld>
            <a:endParaRPr lang="de-DE" dirty="0"/>
          </a:p>
        </p:txBody>
      </p:sp>
      <p:pic>
        <p:nvPicPr>
          <p:cNvPr id="42" name="Picture 41">
            <a:extLst>
              <a:ext uri="{FF2B5EF4-FFF2-40B4-BE49-F238E27FC236}">
                <a16:creationId xmlns:a16="http://schemas.microsoft.com/office/drawing/2014/main" id="{C17A904A-C999-5EB9-EAB0-2E8DCD0748F4}"/>
              </a:ext>
            </a:extLst>
          </p:cNvPr>
          <p:cNvPicPr>
            <a:picLocks noChangeAspect="1"/>
          </p:cNvPicPr>
          <p:nvPr/>
        </p:nvPicPr>
        <p:blipFill>
          <a:blip r:embed="rId2"/>
          <a:stretch>
            <a:fillRect/>
          </a:stretch>
        </p:blipFill>
        <p:spPr>
          <a:xfrm>
            <a:off x="3130172" y="2973209"/>
            <a:ext cx="2472966" cy="1884164"/>
          </a:xfrm>
          <a:prstGeom prst="rect">
            <a:avLst/>
          </a:prstGeom>
        </p:spPr>
      </p:pic>
      <p:pic>
        <p:nvPicPr>
          <p:cNvPr id="40" name="Picture 39">
            <a:extLst>
              <a:ext uri="{FF2B5EF4-FFF2-40B4-BE49-F238E27FC236}">
                <a16:creationId xmlns:a16="http://schemas.microsoft.com/office/drawing/2014/main" id="{A626C63E-9B2C-A8BD-95F0-E1D3D8BDA6EC}"/>
              </a:ext>
            </a:extLst>
          </p:cNvPr>
          <p:cNvPicPr>
            <a:picLocks noChangeAspect="1"/>
          </p:cNvPicPr>
          <p:nvPr/>
        </p:nvPicPr>
        <p:blipFill>
          <a:blip r:embed="rId3"/>
          <a:stretch>
            <a:fillRect/>
          </a:stretch>
        </p:blipFill>
        <p:spPr>
          <a:xfrm>
            <a:off x="5686990" y="2965787"/>
            <a:ext cx="2535252" cy="1891586"/>
          </a:xfrm>
          <a:prstGeom prst="rect">
            <a:avLst/>
          </a:prstGeom>
        </p:spPr>
      </p:pic>
      <p:pic>
        <p:nvPicPr>
          <p:cNvPr id="34" name="Picture 33">
            <a:extLst>
              <a:ext uri="{FF2B5EF4-FFF2-40B4-BE49-F238E27FC236}">
                <a16:creationId xmlns:a16="http://schemas.microsoft.com/office/drawing/2014/main" id="{F8FAB486-BAA1-3A90-D956-C6748B8036C8}"/>
              </a:ext>
            </a:extLst>
          </p:cNvPr>
          <p:cNvPicPr>
            <a:picLocks noChangeAspect="1"/>
          </p:cNvPicPr>
          <p:nvPr/>
        </p:nvPicPr>
        <p:blipFill>
          <a:blip r:embed="rId4"/>
          <a:stretch>
            <a:fillRect/>
          </a:stretch>
        </p:blipFill>
        <p:spPr>
          <a:xfrm>
            <a:off x="5654542" y="1085611"/>
            <a:ext cx="2567700" cy="1911558"/>
          </a:xfrm>
          <a:prstGeom prst="rect">
            <a:avLst/>
          </a:prstGeom>
        </p:spPr>
      </p:pic>
      <p:pic>
        <p:nvPicPr>
          <p:cNvPr id="22" name="Picture 21">
            <a:extLst>
              <a:ext uri="{FF2B5EF4-FFF2-40B4-BE49-F238E27FC236}">
                <a16:creationId xmlns:a16="http://schemas.microsoft.com/office/drawing/2014/main" id="{7EF7238B-C252-9C93-9370-7613F4DC4917}"/>
              </a:ext>
            </a:extLst>
          </p:cNvPr>
          <p:cNvPicPr>
            <a:picLocks noChangeAspect="1"/>
          </p:cNvPicPr>
          <p:nvPr/>
        </p:nvPicPr>
        <p:blipFill>
          <a:blip r:embed="rId5"/>
          <a:stretch>
            <a:fillRect/>
          </a:stretch>
        </p:blipFill>
        <p:spPr>
          <a:xfrm>
            <a:off x="3130172" y="1119055"/>
            <a:ext cx="2465025" cy="1878114"/>
          </a:xfrm>
          <a:prstGeom prst="rect">
            <a:avLst/>
          </a:prstGeom>
        </p:spPr>
      </p:pic>
      <p:sp>
        <p:nvSpPr>
          <p:cNvPr id="4" name="Rectangle: Rounded Corners 3">
            <a:extLst>
              <a:ext uri="{FF2B5EF4-FFF2-40B4-BE49-F238E27FC236}">
                <a16:creationId xmlns:a16="http://schemas.microsoft.com/office/drawing/2014/main" id="{B5332200-074D-7EAA-4FAA-63E2EC642DD3}"/>
              </a:ext>
            </a:extLst>
          </p:cNvPr>
          <p:cNvSpPr/>
          <p:nvPr/>
        </p:nvSpPr>
        <p:spPr>
          <a:xfrm>
            <a:off x="298842" y="1119055"/>
            <a:ext cx="2655374" cy="3593622"/>
          </a:xfrm>
          <a:prstGeom prst="roundRect">
            <a:avLst>
              <a:gd name="adj" fmla="val 5289"/>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lnSpc>
                <a:spcPct val="114000"/>
              </a:lnSpc>
              <a:buFont typeface="Arial" panose="020B0604020202020204" pitchFamily="34" charset="0"/>
              <a:buChar char="•"/>
            </a:pPr>
            <a:r>
              <a:rPr lang="en-US" sz="1200" dirty="0">
                <a:solidFill>
                  <a:schemeClr val="tx1"/>
                </a:solidFill>
              </a:rPr>
              <a:t>Fixing the significant parameters for determining peaks.</a:t>
            </a:r>
          </a:p>
          <a:p>
            <a:pPr marL="171450" indent="-171450">
              <a:lnSpc>
                <a:spcPct val="114000"/>
              </a:lnSpc>
              <a:buFont typeface="Arial" panose="020B0604020202020204" pitchFamily="34" charset="0"/>
              <a:buChar char="•"/>
            </a:pPr>
            <a:endParaRPr lang="en-US" sz="1200" dirty="0">
              <a:solidFill>
                <a:schemeClr val="tx1"/>
              </a:solidFill>
            </a:endParaRPr>
          </a:p>
          <a:p>
            <a:pPr marL="171450" indent="-171450">
              <a:lnSpc>
                <a:spcPct val="114000"/>
              </a:lnSpc>
              <a:buFont typeface="Arial" panose="020B0604020202020204" pitchFamily="34" charset="0"/>
              <a:buChar char="•"/>
            </a:pPr>
            <a:r>
              <a:rPr lang="en-US" sz="1200" dirty="0">
                <a:solidFill>
                  <a:schemeClr val="tx1"/>
                </a:solidFill>
              </a:rPr>
              <a:t>Only changing the insignificant parameters from GSA.</a:t>
            </a:r>
          </a:p>
          <a:p>
            <a:pPr marL="171450" indent="-171450">
              <a:lnSpc>
                <a:spcPct val="114000"/>
              </a:lnSpc>
              <a:buFont typeface="Arial" panose="020B0604020202020204" pitchFamily="34" charset="0"/>
              <a:buChar char="•"/>
            </a:pPr>
            <a:endParaRPr lang="en-US" sz="1200" dirty="0">
              <a:solidFill>
                <a:schemeClr val="tx1"/>
              </a:solidFill>
            </a:endParaRPr>
          </a:p>
          <a:p>
            <a:pPr marL="171450" indent="-171450">
              <a:lnSpc>
                <a:spcPct val="114000"/>
              </a:lnSpc>
              <a:buFont typeface="Arial" panose="020B0604020202020204" pitchFamily="34" charset="0"/>
              <a:buChar char="•"/>
            </a:pPr>
            <a:r>
              <a:rPr lang="en-US" sz="1200" dirty="0">
                <a:solidFill>
                  <a:schemeClr val="tx1"/>
                </a:solidFill>
              </a:rPr>
              <a:t>The location of peaks are not changed.</a:t>
            </a:r>
          </a:p>
          <a:p>
            <a:pPr marL="171450" indent="-171450">
              <a:lnSpc>
                <a:spcPct val="114000"/>
              </a:lnSpc>
              <a:buFont typeface="Arial" panose="020B0604020202020204" pitchFamily="34" charset="0"/>
              <a:buChar char="•"/>
            </a:pPr>
            <a:endParaRPr lang="en-US" sz="1200" dirty="0">
              <a:solidFill>
                <a:schemeClr val="tx1"/>
              </a:solidFill>
            </a:endParaRPr>
          </a:p>
          <a:p>
            <a:pPr marL="171450" indent="-171450">
              <a:lnSpc>
                <a:spcPct val="114000"/>
              </a:lnSpc>
              <a:buFont typeface="Arial" panose="020B0604020202020204" pitchFamily="34" charset="0"/>
              <a:buChar char="•"/>
            </a:pPr>
            <a:r>
              <a:rPr lang="en-US" sz="1200" dirty="0">
                <a:solidFill>
                  <a:schemeClr val="tx1"/>
                </a:solidFill>
              </a:rPr>
              <a:t>The mode shapes at non-dominated peaks are changing.</a:t>
            </a:r>
          </a:p>
          <a:p>
            <a:pPr marL="171450" indent="-171450">
              <a:lnSpc>
                <a:spcPct val="114000"/>
              </a:lnSpc>
              <a:buFont typeface="Arial" panose="020B0604020202020204" pitchFamily="34" charset="0"/>
              <a:buChar char="•"/>
            </a:pPr>
            <a:endParaRPr lang="en-US" sz="1200" dirty="0">
              <a:solidFill>
                <a:schemeClr val="tx1"/>
              </a:solidFill>
            </a:endParaRPr>
          </a:p>
        </p:txBody>
      </p:sp>
      <p:sp>
        <p:nvSpPr>
          <p:cNvPr id="5" name="Rectangle: Rounded Corners 4">
            <a:extLst>
              <a:ext uri="{FF2B5EF4-FFF2-40B4-BE49-F238E27FC236}">
                <a16:creationId xmlns:a16="http://schemas.microsoft.com/office/drawing/2014/main" id="{E955195B-8B9C-C19A-59B1-B291BC458292}"/>
              </a:ext>
            </a:extLst>
          </p:cNvPr>
          <p:cNvSpPr/>
          <p:nvPr/>
        </p:nvSpPr>
        <p:spPr>
          <a:xfrm>
            <a:off x="4379793" y="1700391"/>
            <a:ext cx="1039447" cy="98473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7" name="Rectangle: Rounded Corners 6">
            <a:extLst>
              <a:ext uri="{FF2B5EF4-FFF2-40B4-BE49-F238E27FC236}">
                <a16:creationId xmlns:a16="http://schemas.microsoft.com/office/drawing/2014/main" id="{FA588524-0CC1-ED4E-4F8D-492BAA0A9D94}"/>
              </a:ext>
            </a:extLst>
          </p:cNvPr>
          <p:cNvSpPr/>
          <p:nvPr/>
        </p:nvSpPr>
        <p:spPr>
          <a:xfrm>
            <a:off x="4379793" y="3578505"/>
            <a:ext cx="1039447" cy="98473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9" name="Rectangle: Rounded Corners 8">
            <a:extLst>
              <a:ext uri="{FF2B5EF4-FFF2-40B4-BE49-F238E27FC236}">
                <a16:creationId xmlns:a16="http://schemas.microsoft.com/office/drawing/2014/main" id="{B9A1BFA8-8996-B56F-383B-69C5B3701CBB}"/>
              </a:ext>
            </a:extLst>
          </p:cNvPr>
          <p:cNvSpPr/>
          <p:nvPr/>
        </p:nvSpPr>
        <p:spPr>
          <a:xfrm>
            <a:off x="6938392" y="3578505"/>
            <a:ext cx="1039447" cy="98473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1" name="Rectangle: Rounded Corners 10">
            <a:extLst>
              <a:ext uri="{FF2B5EF4-FFF2-40B4-BE49-F238E27FC236}">
                <a16:creationId xmlns:a16="http://schemas.microsoft.com/office/drawing/2014/main" id="{C5304E77-9FA3-7F02-9EC5-50E6F1466326}"/>
              </a:ext>
            </a:extLst>
          </p:cNvPr>
          <p:cNvSpPr/>
          <p:nvPr/>
        </p:nvSpPr>
        <p:spPr>
          <a:xfrm>
            <a:off x="6938177" y="1700391"/>
            <a:ext cx="1039447" cy="98473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3" name="Rectangle: Rounded Corners 12">
            <a:extLst>
              <a:ext uri="{FF2B5EF4-FFF2-40B4-BE49-F238E27FC236}">
                <a16:creationId xmlns:a16="http://schemas.microsoft.com/office/drawing/2014/main" id="{36C1D065-1EB5-8B83-3141-3531633B6FCE}"/>
              </a:ext>
            </a:extLst>
          </p:cNvPr>
          <p:cNvSpPr/>
          <p:nvPr/>
        </p:nvSpPr>
        <p:spPr>
          <a:xfrm>
            <a:off x="4899516" y="626234"/>
            <a:ext cx="2655374" cy="463753"/>
          </a:xfrm>
          <a:prstGeom prst="roundRect">
            <a:avLst/>
          </a:prstGeom>
          <a:solidFill>
            <a:schemeClr val="accent6">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en-US" sz="1000" dirty="0">
                <a:solidFill>
                  <a:schemeClr val="tx1"/>
                </a:solidFill>
              </a:rPr>
              <a:t>Mode shapes change when insignificant parameters change.</a:t>
            </a:r>
          </a:p>
        </p:txBody>
      </p:sp>
      <p:cxnSp>
        <p:nvCxnSpPr>
          <p:cNvPr id="16" name="Straight Arrow Connector 15">
            <a:extLst>
              <a:ext uri="{FF2B5EF4-FFF2-40B4-BE49-F238E27FC236}">
                <a16:creationId xmlns:a16="http://schemas.microsoft.com/office/drawing/2014/main" id="{0EC06F4B-419F-665F-C70A-2EB8F4EE5E65}"/>
              </a:ext>
            </a:extLst>
          </p:cNvPr>
          <p:cNvCxnSpPr>
            <a:cxnSpLocks/>
            <a:stCxn id="13" idx="2"/>
            <a:endCxn id="5" idx="3"/>
          </p:cNvCxnSpPr>
          <p:nvPr/>
        </p:nvCxnSpPr>
        <p:spPr>
          <a:xfrm flipH="1">
            <a:off x="5419240" y="1089987"/>
            <a:ext cx="807963" cy="11027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0A0306B-2272-0AE8-D1F7-93B212C604AC}"/>
              </a:ext>
            </a:extLst>
          </p:cNvPr>
          <p:cNvCxnSpPr>
            <a:cxnSpLocks/>
            <a:stCxn id="13" idx="2"/>
            <a:endCxn id="7" idx="3"/>
          </p:cNvCxnSpPr>
          <p:nvPr/>
        </p:nvCxnSpPr>
        <p:spPr>
          <a:xfrm flipH="1">
            <a:off x="5419240" y="1089987"/>
            <a:ext cx="807963" cy="29808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21DDD20-86FE-670E-7D0E-1425E59E5112}"/>
              </a:ext>
            </a:extLst>
          </p:cNvPr>
          <p:cNvCxnSpPr>
            <a:cxnSpLocks/>
            <a:stCxn id="13" idx="2"/>
            <a:endCxn id="9" idx="1"/>
          </p:cNvCxnSpPr>
          <p:nvPr/>
        </p:nvCxnSpPr>
        <p:spPr>
          <a:xfrm>
            <a:off x="6227203" y="1089987"/>
            <a:ext cx="711189" cy="29808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6C27AB4-8AE7-9F1D-8D2C-86596C1B2EED}"/>
              </a:ext>
            </a:extLst>
          </p:cNvPr>
          <p:cNvCxnSpPr>
            <a:cxnSpLocks/>
            <a:stCxn id="13" idx="2"/>
            <a:endCxn id="11" idx="1"/>
          </p:cNvCxnSpPr>
          <p:nvPr/>
        </p:nvCxnSpPr>
        <p:spPr>
          <a:xfrm>
            <a:off x="6227203" y="1089987"/>
            <a:ext cx="710974" cy="11027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73002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52999-644B-320B-8212-94F1A386B36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AA848-19E3-E50F-1A5E-A0F1DA8CFD10}"/>
              </a:ext>
            </a:extLst>
          </p:cNvPr>
          <p:cNvSpPr>
            <a:spLocks noGrp="1"/>
          </p:cNvSpPr>
          <p:nvPr>
            <p:ph type="sldNum" sz="quarter" idx="11"/>
          </p:nvPr>
        </p:nvSpPr>
        <p:spPr/>
        <p:txBody>
          <a:bodyPr/>
          <a:lstStyle/>
          <a:p>
            <a:fld id="{CE58CB1E-F828-4F11-99E0-327109AF9DA4}" type="slidenum">
              <a:rPr lang="de-DE" smtClean="0"/>
              <a:pPr/>
              <a:t>26</a:t>
            </a:fld>
            <a:endParaRPr lang="de-DE" dirty="0"/>
          </a:p>
        </p:txBody>
      </p:sp>
      <p:sp>
        <p:nvSpPr>
          <p:cNvPr id="4" name="Title 1">
            <a:extLst>
              <a:ext uri="{FF2B5EF4-FFF2-40B4-BE49-F238E27FC236}">
                <a16:creationId xmlns:a16="http://schemas.microsoft.com/office/drawing/2014/main" id="{FDA63003-AFCB-D988-C6B7-40B4217FEE08}"/>
              </a:ext>
            </a:extLst>
          </p:cNvPr>
          <p:cNvSpPr>
            <a:spLocks noGrp="1"/>
          </p:cNvSpPr>
          <p:nvPr>
            <p:ph type="title"/>
          </p:nvPr>
        </p:nvSpPr>
        <p:spPr>
          <a:xfrm>
            <a:off x="330471" y="727676"/>
            <a:ext cx="8483057" cy="366190"/>
          </a:xfrm>
        </p:spPr>
        <p:txBody>
          <a:bodyPr/>
          <a:lstStyle/>
          <a:p>
            <a:r>
              <a:rPr lang="en-US" sz="2000" dirty="0">
                <a:solidFill>
                  <a:schemeClr val="tx1"/>
                </a:solidFill>
              </a:rPr>
              <a:t>Extended FEMU if FRFs are available</a:t>
            </a:r>
          </a:p>
        </p:txBody>
      </p:sp>
      <p:sp>
        <p:nvSpPr>
          <p:cNvPr id="5" name="Rectangle: Rounded Corners 4">
            <a:extLst>
              <a:ext uri="{FF2B5EF4-FFF2-40B4-BE49-F238E27FC236}">
                <a16:creationId xmlns:a16="http://schemas.microsoft.com/office/drawing/2014/main" id="{F2DAA32B-1140-09E5-B284-BCD5822BF5B8}"/>
              </a:ext>
            </a:extLst>
          </p:cNvPr>
          <p:cNvSpPr/>
          <p:nvPr/>
        </p:nvSpPr>
        <p:spPr>
          <a:xfrm>
            <a:off x="317935" y="1125421"/>
            <a:ext cx="8216465" cy="1570891"/>
          </a:xfrm>
          <a:prstGeom prst="roundRect">
            <a:avLst>
              <a:gd name="adj" fmla="val 4167"/>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50000"/>
              </a:lnSpc>
            </a:pPr>
            <a:r>
              <a:rPr lang="en-US" sz="1400" dirty="0">
                <a:solidFill>
                  <a:schemeClr val="tx1"/>
                </a:solidFill>
              </a:rPr>
              <a:t>Observation: </a:t>
            </a:r>
          </a:p>
          <a:p>
            <a:pPr marL="171450" indent="-171450">
              <a:lnSpc>
                <a:spcPct val="150000"/>
              </a:lnSpc>
              <a:buFont typeface="Arial" panose="020B0604020202020204" pitchFamily="34" charset="0"/>
              <a:buChar char="•"/>
            </a:pPr>
            <a:r>
              <a:rPr lang="en-US" sz="1200" dirty="0">
                <a:solidFill>
                  <a:schemeClr val="tx1"/>
                </a:solidFill>
              </a:rPr>
              <a:t>Optimized the parameters by fitting </a:t>
            </a:r>
            <a:r>
              <a:rPr lang="en-US" altLang="zh-TW" sz="1200" dirty="0">
                <a:solidFill>
                  <a:schemeClr val="tx1"/>
                </a:solidFill>
              </a:rPr>
              <a:t>FRFs from simulation and hammer testing.</a:t>
            </a:r>
          </a:p>
          <a:p>
            <a:pPr marL="171450" indent="-171450">
              <a:lnSpc>
                <a:spcPct val="150000"/>
              </a:lnSpc>
              <a:buFont typeface="Arial" panose="020B0604020202020204" pitchFamily="34" charset="0"/>
              <a:buChar char="•"/>
            </a:pPr>
            <a:r>
              <a:rPr lang="en-US" sz="1200" dirty="0">
                <a:solidFill>
                  <a:schemeClr val="tx1"/>
                </a:solidFill>
              </a:rPr>
              <a:t>The significant parameters from GSA control the location of the peaks.</a:t>
            </a:r>
          </a:p>
          <a:p>
            <a:pPr marL="171450" indent="-171450">
              <a:lnSpc>
                <a:spcPct val="150000"/>
              </a:lnSpc>
              <a:buFont typeface="Arial" panose="020B0604020202020204" pitchFamily="34" charset="0"/>
              <a:buChar char="•"/>
            </a:pPr>
            <a:r>
              <a:rPr lang="en-US" sz="1200" dirty="0">
                <a:solidFill>
                  <a:schemeClr val="tx1"/>
                </a:solidFill>
              </a:rPr>
              <a:t>The insignificant parameter from GSA could be used for modifying the mode shapes except the dominated frequencies. </a:t>
            </a:r>
          </a:p>
          <a:p>
            <a:pPr>
              <a:lnSpc>
                <a:spcPct val="150000"/>
              </a:lnSpc>
            </a:pPr>
            <a:endParaRPr lang="en-US" sz="1400" dirty="0">
              <a:solidFill>
                <a:schemeClr val="tx1"/>
              </a:solidFill>
            </a:endParaRPr>
          </a:p>
        </p:txBody>
      </p:sp>
      <p:sp>
        <p:nvSpPr>
          <p:cNvPr id="9" name="Rectangle: Rounded Corners 8">
            <a:extLst>
              <a:ext uri="{FF2B5EF4-FFF2-40B4-BE49-F238E27FC236}">
                <a16:creationId xmlns:a16="http://schemas.microsoft.com/office/drawing/2014/main" id="{44F6BE94-A2FA-A91F-F537-D95902B62DAF}"/>
              </a:ext>
            </a:extLst>
          </p:cNvPr>
          <p:cNvSpPr/>
          <p:nvPr/>
        </p:nvSpPr>
        <p:spPr>
          <a:xfrm>
            <a:off x="317934" y="2727867"/>
            <a:ext cx="8216465" cy="2250533"/>
          </a:xfrm>
          <a:prstGeom prst="roundRect">
            <a:avLst>
              <a:gd name="adj" fmla="val 416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50000"/>
              </a:lnSpc>
            </a:pPr>
            <a:r>
              <a:rPr lang="en-US" sz="1400" dirty="0">
                <a:solidFill>
                  <a:schemeClr val="tx1"/>
                </a:solidFill>
              </a:rPr>
              <a:t>Proposal for extended FEMU:</a:t>
            </a:r>
          </a:p>
          <a:p>
            <a:pPr marL="285750" indent="-285750">
              <a:lnSpc>
                <a:spcPct val="150000"/>
              </a:lnSpc>
              <a:buFont typeface="Arial" panose="020B0604020202020204" pitchFamily="34" charset="0"/>
              <a:buChar char="•"/>
            </a:pPr>
            <a:r>
              <a:rPr lang="en-US" sz="1200" dirty="0">
                <a:solidFill>
                  <a:schemeClr val="tx1"/>
                </a:solidFill>
              </a:rPr>
              <a:t>Using GP optimizer to fit the FRFs from simulation and hammer testing from 24 existed channels.</a:t>
            </a:r>
          </a:p>
          <a:p>
            <a:pPr marL="742950" lvl="1" indent="-285750">
              <a:lnSpc>
                <a:spcPct val="150000"/>
              </a:lnSpc>
              <a:buFont typeface="Arial" panose="020B0604020202020204" pitchFamily="34" charset="0"/>
              <a:buChar char="•"/>
            </a:pPr>
            <a:r>
              <a:rPr lang="en-US" sz="1200" dirty="0">
                <a:solidFill>
                  <a:schemeClr val="tx1"/>
                </a:solidFill>
              </a:rPr>
              <a:t>The objective function requires running the simulation 3 times, which is time-consuming.</a:t>
            </a:r>
          </a:p>
          <a:p>
            <a:pPr marL="285750" indent="-285750">
              <a:lnSpc>
                <a:spcPct val="150000"/>
              </a:lnSpc>
              <a:buFont typeface="Arial" panose="020B0604020202020204" pitchFamily="34" charset="0"/>
              <a:buChar char="•"/>
            </a:pPr>
            <a:r>
              <a:rPr lang="en-US" sz="1200" dirty="0">
                <a:solidFill>
                  <a:schemeClr val="tx1"/>
                </a:solidFill>
              </a:rPr>
              <a:t>Applying mask to amplify the significant of FRF’s amplitude in certain range.</a:t>
            </a:r>
          </a:p>
          <a:p>
            <a:pPr marL="285750" indent="-285750">
              <a:lnSpc>
                <a:spcPct val="150000"/>
              </a:lnSpc>
              <a:buFont typeface="Arial" panose="020B0604020202020204" pitchFamily="34" charset="0"/>
              <a:buChar char="•"/>
            </a:pPr>
            <a:endParaRPr lang="en-US" sz="1200" dirty="0">
              <a:solidFill>
                <a:schemeClr val="tx1"/>
              </a:solidFill>
            </a:endParaRPr>
          </a:p>
          <a:p>
            <a:pPr marL="285750" indent="-285750">
              <a:lnSpc>
                <a:spcPct val="150000"/>
              </a:lnSpc>
              <a:buFont typeface="Arial" panose="020B0604020202020204" pitchFamily="34" charset="0"/>
              <a:buChar char="•"/>
            </a:pPr>
            <a:endParaRPr lang="en-US" sz="1200" dirty="0">
              <a:solidFill>
                <a:schemeClr val="tx1"/>
              </a:solidFill>
            </a:endParaRPr>
          </a:p>
          <a:p>
            <a:pPr marL="285750" indent="-285750">
              <a:lnSpc>
                <a:spcPct val="150000"/>
              </a:lnSpc>
              <a:buFont typeface="Arial" panose="020B0604020202020204" pitchFamily="34" charset="0"/>
              <a:buChar char="•"/>
            </a:pPr>
            <a:endParaRPr lang="en-US" sz="1200" dirty="0">
              <a:solidFill>
                <a:schemeClr val="tx1"/>
              </a:solidFill>
            </a:endParaRPr>
          </a:p>
          <a:p>
            <a:pPr>
              <a:lnSpc>
                <a:spcPct val="150000"/>
              </a:lnSpc>
            </a:pPr>
            <a:endParaRPr lang="en-US" sz="1400" dirty="0">
              <a:solidFill>
                <a:schemeClr val="tx1"/>
              </a:solidFill>
            </a:endParaRPr>
          </a:p>
        </p:txBody>
      </p:sp>
      <p:pic>
        <p:nvPicPr>
          <p:cNvPr id="12" name="Picture 11">
            <a:extLst>
              <a:ext uri="{FF2B5EF4-FFF2-40B4-BE49-F238E27FC236}">
                <a16:creationId xmlns:a16="http://schemas.microsoft.com/office/drawing/2014/main" id="{61DC57CF-DC4E-18C1-8F89-E9B377A900BE}"/>
              </a:ext>
            </a:extLst>
          </p:cNvPr>
          <p:cNvPicPr>
            <a:picLocks noChangeAspect="1"/>
          </p:cNvPicPr>
          <p:nvPr/>
        </p:nvPicPr>
        <p:blipFill>
          <a:blip r:embed="rId2"/>
          <a:stretch>
            <a:fillRect/>
          </a:stretch>
        </p:blipFill>
        <p:spPr>
          <a:xfrm>
            <a:off x="685340" y="4018079"/>
            <a:ext cx="5525241" cy="836906"/>
          </a:xfrm>
          <a:prstGeom prst="rect">
            <a:avLst/>
          </a:prstGeom>
        </p:spPr>
      </p:pic>
    </p:spTree>
    <p:extLst>
      <p:ext uri="{BB962C8B-B14F-4D97-AF65-F5344CB8AC3E}">
        <p14:creationId xmlns:p14="http://schemas.microsoft.com/office/powerpoint/2010/main" val="42583108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F8739-B167-C365-4848-45A82F52F2EE}"/>
            </a:ext>
          </a:extLst>
        </p:cNvPr>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6D80A75B-DD48-29EC-7325-825A51BE1A5E}"/>
              </a:ext>
            </a:extLst>
          </p:cNvPr>
          <p:cNvSpPr/>
          <p:nvPr/>
        </p:nvSpPr>
        <p:spPr>
          <a:xfrm>
            <a:off x="5052647" y="1093866"/>
            <a:ext cx="2688492" cy="3868902"/>
          </a:xfrm>
          <a:prstGeom prst="roundRect">
            <a:avLst>
              <a:gd name="adj" fmla="val 4405"/>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21" name="Rectangle: Rounded Corners 20">
            <a:extLst>
              <a:ext uri="{FF2B5EF4-FFF2-40B4-BE49-F238E27FC236}">
                <a16:creationId xmlns:a16="http://schemas.microsoft.com/office/drawing/2014/main" id="{EBCF5CA0-BBDE-CDD5-CC4F-A545BF656CBD}"/>
              </a:ext>
            </a:extLst>
          </p:cNvPr>
          <p:cNvSpPr/>
          <p:nvPr/>
        </p:nvSpPr>
        <p:spPr>
          <a:xfrm>
            <a:off x="687754" y="1113050"/>
            <a:ext cx="2688492" cy="3868902"/>
          </a:xfrm>
          <a:prstGeom prst="roundRect">
            <a:avLst>
              <a:gd name="adj" fmla="val 4405"/>
            </a:avLst>
          </a:prstGeom>
          <a:solidFill>
            <a:schemeClr val="accent2">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3" name="Slide Number Placeholder 2">
            <a:extLst>
              <a:ext uri="{FF2B5EF4-FFF2-40B4-BE49-F238E27FC236}">
                <a16:creationId xmlns:a16="http://schemas.microsoft.com/office/drawing/2014/main" id="{A7A0FA40-21F2-5D52-FB97-49E9A2DA0D65}"/>
              </a:ext>
            </a:extLst>
          </p:cNvPr>
          <p:cNvSpPr>
            <a:spLocks noGrp="1"/>
          </p:cNvSpPr>
          <p:nvPr>
            <p:ph type="sldNum" sz="quarter" idx="11"/>
          </p:nvPr>
        </p:nvSpPr>
        <p:spPr/>
        <p:txBody>
          <a:bodyPr/>
          <a:lstStyle/>
          <a:p>
            <a:fld id="{CE58CB1E-F828-4F11-99E0-327109AF9DA4}" type="slidenum">
              <a:rPr lang="de-DE" smtClean="0"/>
              <a:pPr/>
              <a:t>27</a:t>
            </a:fld>
            <a:endParaRPr lang="de-DE" dirty="0"/>
          </a:p>
        </p:txBody>
      </p:sp>
      <p:sp>
        <p:nvSpPr>
          <p:cNvPr id="4" name="Title 1">
            <a:extLst>
              <a:ext uri="{FF2B5EF4-FFF2-40B4-BE49-F238E27FC236}">
                <a16:creationId xmlns:a16="http://schemas.microsoft.com/office/drawing/2014/main" id="{43735D46-09D7-2447-D616-769FC1D56DAA}"/>
              </a:ext>
            </a:extLst>
          </p:cNvPr>
          <p:cNvSpPr>
            <a:spLocks noGrp="1"/>
          </p:cNvSpPr>
          <p:nvPr>
            <p:ph type="title"/>
          </p:nvPr>
        </p:nvSpPr>
        <p:spPr>
          <a:xfrm>
            <a:off x="330471" y="727676"/>
            <a:ext cx="8483057" cy="366190"/>
          </a:xfrm>
        </p:spPr>
        <p:txBody>
          <a:bodyPr/>
          <a:lstStyle/>
          <a:p>
            <a:r>
              <a:rPr lang="en-US" sz="2000" dirty="0">
                <a:solidFill>
                  <a:schemeClr val="tx1"/>
                </a:solidFill>
              </a:rPr>
              <a:t>After Extended FEM update</a:t>
            </a:r>
          </a:p>
        </p:txBody>
      </p:sp>
      <p:pic>
        <p:nvPicPr>
          <p:cNvPr id="8" name="Picture 7">
            <a:extLst>
              <a:ext uri="{FF2B5EF4-FFF2-40B4-BE49-F238E27FC236}">
                <a16:creationId xmlns:a16="http://schemas.microsoft.com/office/drawing/2014/main" id="{326C8C7E-3DE8-FD95-294F-64259A323632}"/>
              </a:ext>
            </a:extLst>
          </p:cNvPr>
          <p:cNvPicPr>
            <a:picLocks noChangeAspect="1"/>
          </p:cNvPicPr>
          <p:nvPr/>
        </p:nvPicPr>
        <p:blipFill>
          <a:blip r:embed="rId2"/>
          <a:stretch>
            <a:fillRect/>
          </a:stretch>
        </p:blipFill>
        <p:spPr>
          <a:xfrm>
            <a:off x="5257027" y="3078761"/>
            <a:ext cx="2340115" cy="1830866"/>
          </a:xfrm>
          <a:prstGeom prst="rect">
            <a:avLst/>
          </a:prstGeom>
        </p:spPr>
      </p:pic>
      <p:pic>
        <p:nvPicPr>
          <p:cNvPr id="14" name="Picture 13">
            <a:extLst>
              <a:ext uri="{FF2B5EF4-FFF2-40B4-BE49-F238E27FC236}">
                <a16:creationId xmlns:a16="http://schemas.microsoft.com/office/drawing/2014/main" id="{410B8CAD-D92C-0F6D-7D71-A1A611454782}"/>
              </a:ext>
            </a:extLst>
          </p:cNvPr>
          <p:cNvPicPr>
            <a:picLocks noChangeAspect="1"/>
          </p:cNvPicPr>
          <p:nvPr/>
        </p:nvPicPr>
        <p:blipFill>
          <a:blip r:embed="rId3"/>
          <a:stretch>
            <a:fillRect/>
          </a:stretch>
        </p:blipFill>
        <p:spPr>
          <a:xfrm>
            <a:off x="5257029" y="1188435"/>
            <a:ext cx="2340113" cy="1830866"/>
          </a:xfrm>
          <a:prstGeom prst="rect">
            <a:avLst/>
          </a:prstGeom>
        </p:spPr>
      </p:pic>
      <p:pic>
        <p:nvPicPr>
          <p:cNvPr id="19" name="Picture 18">
            <a:extLst>
              <a:ext uri="{FF2B5EF4-FFF2-40B4-BE49-F238E27FC236}">
                <a16:creationId xmlns:a16="http://schemas.microsoft.com/office/drawing/2014/main" id="{0DC71673-212E-B34D-F9B8-837B17B197A7}"/>
              </a:ext>
            </a:extLst>
          </p:cNvPr>
          <p:cNvPicPr>
            <a:picLocks noChangeAspect="1"/>
          </p:cNvPicPr>
          <p:nvPr/>
        </p:nvPicPr>
        <p:blipFill>
          <a:blip r:embed="rId4"/>
          <a:stretch>
            <a:fillRect/>
          </a:stretch>
        </p:blipFill>
        <p:spPr>
          <a:xfrm>
            <a:off x="883138" y="3078824"/>
            <a:ext cx="2340115" cy="1830866"/>
          </a:xfrm>
          <a:prstGeom prst="rect">
            <a:avLst/>
          </a:prstGeom>
        </p:spPr>
      </p:pic>
      <p:pic>
        <p:nvPicPr>
          <p:cNvPr id="20" name="Picture 19">
            <a:extLst>
              <a:ext uri="{FF2B5EF4-FFF2-40B4-BE49-F238E27FC236}">
                <a16:creationId xmlns:a16="http://schemas.microsoft.com/office/drawing/2014/main" id="{B22AF5A9-0D83-A54B-2358-12DFB33F6E56}"/>
              </a:ext>
            </a:extLst>
          </p:cNvPr>
          <p:cNvPicPr>
            <a:picLocks noChangeAspect="1"/>
          </p:cNvPicPr>
          <p:nvPr/>
        </p:nvPicPr>
        <p:blipFill>
          <a:blip r:embed="rId5"/>
          <a:stretch>
            <a:fillRect/>
          </a:stretch>
        </p:blipFill>
        <p:spPr>
          <a:xfrm>
            <a:off x="883138" y="1188498"/>
            <a:ext cx="2340115" cy="1830866"/>
          </a:xfrm>
          <a:prstGeom prst="rect">
            <a:avLst/>
          </a:prstGeom>
        </p:spPr>
      </p:pic>
      <p:cxnSp>
        <p:nvCxnSpPr>
          <p:cNvPr id="24" name="Straight Arrow Connector 23">
            <a:extLst>
              <a:ext uri="{FF2B5EF4-FFF2-40B4-BE49-F238E27FC236}">
                <a16:creationId xmlns:a16="http://schemas.microsoft.com/office/drawing/2014/main" id="{D3A98896-2B13-B717-4067-C4F2691266FE}"/>
              </a:ext>
            </a:extLst>
          </p:cNvPr>
          <p:cNvCxnSpPr>
            <a:cxnSpLocks/>
          </p:cNvCxnSpPr>
          <p:nvPr/>
        </p:nvCxnSpPr>
        <p:spPr>
          <a:xfrm>
            <a:off x="3653193" y="3053287"/>
            <a:ext cx="123142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46A1F6A-77DE-872B-0972-58B876AC0E6F}"/>
              </a:ext>
            </a:extLst>
          </p:cNvPr>
          <p:cNvSpPr txBox="1"/>
          <p:nvPr/>
        </p:nvSpPr>
        <p:spPr>
          <a:xfrm>
            <a:off x="3811579" y="2649969"/>
            <a:ext cx="914650" cy="369332"/>
          </a:xfrm>
          <a:prstGeom prst="rect">
            <a:avLst/>
          </a:prstGeom>
          <a:noFill/>
        </p:spPr>
        <p:txBody>
          <a:bodyPr wrap="square">
            <a:spAutoFit/>
          </a:bodyPr>
          <a:lstStyle/>
          <a:p>
            <a:r>
              <a:rPr lang="en-US" sz="1800" dirty="0">
                <a:solidFill>
                  <a:srgbClr val="FF0000"/>
                </a:solidFill>
              </a:rPr>
              <a:t>FEMU</a:t>
            </a:r>
            <a:endParaRPr lang="en-US" dirty="0">
              <a:solidFill>
                <a:srgbClr val="FF0000"/>
              </a:solidFill>
            </a:endParaRPr>
          </a:p>
        </p:txBody>
      </p:sp>
      <p:sp>
        <p:nvSpPr>
          <p:cNvPr id="29" name="Rectangle: Rounded Corners 28">
            <a:extLst>
              <a:ext uri="{FF2B5EF4-FFF2-40B4-BE49-F238E27FC236}">
                <a16:creationId xmlns:a16="http://schemas.microsoft.com/office/drawing/2014/main" id="{E4174D40-1CF8-1E3A-4C47-FB70067BD6AC}"/>
              </a:ext>
            </a:extLst>
          </p:cNvPr>
          <p:cNvSpPr/>
          <p:nvPr/>
        </p:nvSpPr>
        <p:spPr>
          <a:xfrm>
            <a:off x="2071078" y="1914769"/>
            <a:ext cx="984738" cy="867508"/>
          </a:xfrm>
          <a:prstGeom prst="roundRect">
            <a:avLst/>
          </a:prstGeom>
          <a:noFill/>
          <a:ln w="12700">
            <a:solidFill>
              <a:srgbClr val="FF0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30" name="Rectangle: Rounded Corners 29">
            <a:extLst>
              <a:ext uri="{FF2B5EF4-FFF2-40B4-BE49-F238E27FC236}">
                <a16:creationId xmlns:a16="http://schemas.microsoft.com/office/drawing/2014/main" id="{FC26E755-2BFE-BC03-17A9-8C5325A273A6}"/>
              </a:ext>
            </a:extLst>
          </p:cNvPr>
          <p:cNvSpPr/>
          <p:nvPr/>
        </p:nvSpPr>
        <p:spPr>
          <a:xfrm>
            <a:off x="2071078" y="3765173"/>
            <a:ext cx="984738" cy="867508"/>
          </a:xfrm>
          <a:prstGeom prst="roundRect">
            <a:avLst/>
          </a:prstGeom>
          <a:noFill/>
          <a:ln w="12700">
            <a:solidFill>
              <a:srgbClr val="FF0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31" name="Rectangle: Rounded Corners 30">
            <a:extLst>
              <a:ext uri="{FF2B5EF4-FFF2-40B4-BE49-F238E27FC236}">
                <a16:creationId xmlns:a16="http://schemas.microsoft.com/office/drawing/2014/main" id="{F766D0ED-FF70-163F-0F8F-9D75B2D36007}"/>
              </a:ext>
            </a:extLst>
          </p:cNvPr>
          <p:cNvSpPr/>
          <p:nvPr/>
        </p:nvSpPr>
        <p:spPr>
          <a:xfrm>
            <a:off x="6282565" y="3765173"/>
            <a:ext cx="984738" cy="867508"/>
          </a:xfrm>
          <a:prstGeom prst="roundRect">
            <a:avLst/>
          </a:prstGeom>
          <a:noFill/>
          <a:ln w="12700">
            <a:solidFill>
              <a:srgbClr val="FF0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32" name="Rectangle: Rounded Corners 31">
            <a:extLst>
              <a:ext uri="{FF2B5EF4-FFF2-40B4-BE49-F238E27FC236}">
                <a16:creationId xmlns:a16="http://schemas.microsoft.com/office/drawing/2014/main" id="{9B6B57AD-5D4E-DEFF-1D5A-AE45F3F602FC}"/>
              </a:ext>
            </a:extLst>
          </p:cNvPr>
          <p:cNvSpPr/>
          <p:nvPr/>
        </p:nvSpPr>
        <p:spPr>
          <a:xfrm>
            <a:off x="6282565" y="1914769"/>
            <a:ext cx="984738" cy="867508"/>
          </a:xfrm>
          <a:prstGeom prst="roundRect">
            <a:avLst/>
          </a:prstGeom>
          <a:noFill/>
          <a:ln w="12700">
            <a:solidFill>
              <a:srgbClr val="FF0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Tree>
    <p:extLst>
      <p:ext uri="{BB962C8B-B14F-4D97-AF65-F5344CB8AC3E}">
        <p14:creationId xmlns:p14="http://schemas.microsoft.com/office/powerpoint/2010/main" val="38099022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8998A-FE37-943B-C9F3-E007D893FBB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2B335D-292D-94C8-0DA0-4F4302F70E75}"/>
              </a:ext>
            </a:extLst>
          </p:cNvPr>
          <p:cNvSpPr>
            <a:spLocks noGrp="1"/>
          </p:cNvSpPr>
          <p:nvPr>
            <p:ph type="sldNum" sz="quarter" idx="11"/>
          </p:nvPr>
        </p:nvSpPr>
        <p:spPr/>
        <p:txBody>
          <a:bodyPr/>
          <a:lstStyle/>
          <a:p>
            <a:fld id="{CE58CB1E-F828-4F11-99E0-327109AF9DA4}" type="slidenum">
              <a:rPr lang="de-DE" smtClean="0"/>
              <a:pPr/>
              <a:t>28</a:t>
            </a:fld>
            <a:endParaRPr lang="de-DE" dirty="0"/>
          </a:p>
        </p:txBody>
      </p:sp>
      <p:sp>
        <p:nvSpPr>
          <p:cNvPr id="4" name="Title 1">
            <a:extLst>
              <a:ext uri="{FF2B5EF4-FFF2-40B4-BE49-F238E27FC236}">
                <a16:creationId xmlns:a16="http://schemas.microsoft.com/office/drawing/2014/main" id="{719C6A4C-B566-F8A6-B382-DE9FDC86AF00}"/>
              </a:ext>
            </a:extLst>
          </p:cNvPr>
          <p:cNvSpPr>
            <a:spLocks noGrp="1"/>
          </p:cNvSpPr>
          <p:nvPr>
            <p:ph type="title"/>
          </p:nvPr>
        </p:nvSpPr>
        <p:spPr>
          <a:xfrm>
            <a:off x="330471" y="727676"/>
            <a:ext cx="8483057" cy="366190"/>
          </a:xfrm>
        </p:spPr>
        <p:txBody>
          <a:bodyPr/>
          <a:lstStyle/>
          <a:p>
            <a:r>
              <a:rPr lang="en-US" sz="2000" dirty="0">
                <a:solidFill>
                  <a:schemeClr val="tx1"/>
                </a:solidFill>
              </a:rPr>
              <a:t>After Extended FEM update</a:t>
            </a:r>
          </a:p>
        </p:txBody>
      </p:sp>
      <p:pic>
        <p:nvPicPr>
          <p:cNvPr id="6" name="Picture 5">
            <a:extLst>
              <a:ext uri="{FF2B5EF4-FFF2-40B4-BE49-F238E27FC236}">
                <a16:creationId xmlns:a16="http://schemas.microsoft.com/office/drawing/2014/main" id="{C142C784-C9EB-B86D-A2C0-E4F21321613B}"/>
              </a:ext>
            </a:extLst>
          </p:cNvPr>
          <p:cNvPicPr>
            <a:picLocks noChangeAspect="1"/>
          </p:cNvPicPr>
          <p:nvPr/>
        </p:nvPicPr>
        <p:blipFill>
          <a:blip r:embed="rId3"/>
          <a:stretch>
            <a:fillRect/>
          </a:stretch>
        </p:blipFill>
        <p:spPr>
          <a:xfrm>
            <a:off x="5962416" y="3100082"/>
            <a:ext cx="2468424" cy="1931254"/>
          </a:xfrm>
          <a:prstGeom prst="rect">
            <a:avLst/>
          </a:prstGeom>
        </p:spPr>
      </p:pic>
      <p:pic>
        <p:nvPicPr>
          <p:cNvPr id="8" name="Picture 7">
            <a:extLst>
              <a:ext uri="{FF2B5EF4-FFF2-40B4-BE49-F238E27FC236}">
                <a16:creationId xmlns:a16="http://schemas.microsoft.com/office/drawing/2014/main" id="{AA4D9582-863D-A3A0-C1D1-2820B78E3422}"/>
              </a:ext>
            </a:extLst>
          </p:cNvPr>
          <p:cNvPicPr>
            <a:picLocks noChangeAspect="1"/>
          </p:cNvPicPr>
          <p:nvPr/>
        </p:nvPicPr>
        <p:blipFill>
          <a:blip r:embed="rId4"/>
          <a:stretch>
            <a:fillRect/>
          </a:stretch>
        </p:blipFill>
        <p:spPr>
          <a:xfrm>
            <a:off x="5962416" y="1168828"/>
            <a:ext cx="2468424" cy="1931254"/>
          </a:xfrm>
          <a:prstGeom prst="rect">
            <a:avLst/>
          </a:prstGeom>
        </p:spPr>
      </p:pic>
      <p:pic>
        <p:nvPicPr>
          <p:cNvPr id="11" name="Picture 10">
            <a:extLst>
              <a:ext uri="{FF2B5EF4-FFF2-40B4-BE49-F238E27FC236}">
                <a16:creationId xmlns:a16="http://schemas.microsoft.com/office/drawing/2014/main" id="{2043E755-C9EC-0DA0-BB2E-EF4F7798F444}"/>
              </a:ext>
            </a:extLst>
          </p:cNvPr>
          <p:cNvPicPr>
            <a:picLocks noChangeAspect="1"/>
          </p:cNvPicPr>
          <p:nvPr/>
        </p:nvPicPr>
        <p:blipFill>
          <a:blip r:embed="rId5"/>
          <a:stretch>
            <a:fillRect/>
          </a:stretch>
        </p:blipFill>
        <p:spPr>
          <a:xfrm>
            <a:off x="3282357" y="3103562"/>
            <a:ext cx="2468424" cy="1931254"/>
          </a:xfrm>
          <a:prstGeom prst="rect">
            <a:avLst/>
          </a:prstGeom>
        </p:spPr>
      </p:pic>
      <p:pic>
        <p:nvPicPr>
          <p:cNvPr id="14" name="Picture 13">
            <a:extLst>
              <a:ext uri="{FF2B5EF4-FFF2-40B4-BE49-F238E27FC236}">
                <a16:creationId xmlns:a16="http://schemas.microsoft.com/office/drawing/2014/main" id="{92B5F085-2B08-4C5D-A7CC-B405A1221114}"/>
              </a:ext>
            </a:extLst>
          </p:cNvPr>
          <p:cNvPicPr>
            <a:picLocks noChangeAspect="1"/>
          </p:cNvPicPr>
          <p:nvPr/>
        </p:nvPicPr>
        <p:blipFill>
          <a:blip r:embed="rId6"/>
          <a:stretch>
            <a:fillRect/>
          </a:stretch>
        </p:blipFill>
        <p:spPr>
          <a:xfrm>
            <a:off x="3282357" y="1172308"/>
            <a:ext cx="2468424" cy="1931254"/>
          </a:xfrm>
          <a:prstGeom prst="rect">
            <a:avLst/>
          </a:prstGeom>
        </p:spPr>
      </p:pic>
      <p:pic>
        <p:nvPicPr>
          <p:cNvPr id="16" name="Picture 15">
            <a:extLst>
              <a:ext uri="{FF2B5EF4-FFF2-40B4-BE49-F238E27FC236}">
                <a16:creationId xmlns:a16="http://schemas.microsoft.com/office/drawing/2014/main" id="{114D0449-0D6A-DDEF-9C3F-AE2C5A6AD13F}"/>
              </a:ext>
            </a:extLst>
          </p:cNvPr>
          <p:cNvPicPr>
            <a:picLocks noChangeAspect="1"/>
          </p:cNvPicPr>
          <p:nvPr/>
        </p:nvPicPr>
        <p:blipFill>
          <a:blip r:embed="rId7"/>
          <a:stretch>
            <a:fillRect/>
          </a:stretch>
        </p:blipFill>
        <p:spPr>
          <a:xfrm>
            <a:off x="640446" y="3103562"/>
            <a:ext cx="2468424" cy="1931254"/>
          </a:xfrm>
          <a:prstGeom prst="rect">
            <a:avLst/>
          </a:prstGeom>
        </p:spPr>
      </p:pic>
      <p:pic>
        <p:nvPicPr>
          <p:cNvPr id="18" name="Picture 17">
            <a:extLst>
              <a:ext uri="{FF2B5EF4-FFF2-40B4-BE49-F238E27FC236}">
                <a16:creationId xmlns:a16="http://schemas.microsoft.com/office/drawing/2014/main" id="{00EC56C7-C2D6-FDEB-9B53-09CC28E60DAD}"/>
              </a:ext>
            </a:extLst>
          </p:cNvPr>
          <p:cNvPicPr>
            <a:picLocks noChangeAspect="1"/>
          </p:cNvPicPr>
          <p:nvPr/>
        </p:nvPicPr>
        <p:blipFill>
          <a:blip r:embed="rId8"/>
          <a:stretch>
            <a:fillRect/>
          </a:stretch>
        </p:blipFill>
        <p:spPr>
          <a:xfrm>
            <a:off x="666026" y="1172308"/>
            <a:ext cx="2417265" cy="1931254"/>
          </a:xfrm>
          <a:prstGeom prst="rect">
            <a:avLst/>
          </a:prstGeom>
        </p:spPr>
      </p:pic>
    </p:spTree>
    <p:extLst>
      <p:ext uri="{BB962C8B-B14F-4D97-AF65-F5344CB8AC3E}">
        <p14:creationId xmlns:p14="http://schemas.microsoft.com/office/powerpoint/2010/main" val="27718001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97A86-4BAD-B8C2-40F2-E890F100F9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860C48-0FB7-6083-1997-72735C9B3E35}"/>
              </a:ext>
            </a:extLst>
          </p:cNvPr>
          <p:cNvSpPr>
            <a:spLocks noGrp="1"/>
          </p:cNvSpPr>
          <p:nvPr>
            <p:ph type="title"/>
          </p:nvPr>
        </p:nvSpPr>
        <p:spPr>
          <a:xfrm>
            <a:off x="317935" y="823508"/>
            <a:ext cx="8508999" cy="366190"/>
          </a:xfrm>
        </p:spPr>
        <p:txBody>
          <a:bodyPr/>
          <a:lstStyle/>
          <a:p>
            <a:r>
              <a:rPr lang="en-US" sz="2000" dirty="0">
                <a:solidFill>
                  <a:schemeClr val="tx1"/>
                </a:solidFill>
              </a:rPr>
              <a:t>Current issues</a:t>
            </a:r>
          </a:p>
        </p:txBody>
      </p:sp>
      <p:sp>
        <p:nvSpPr>
          <p:cNvPr id="3" name="Slide Number Placeholder 2">
            <a:extLst>
              <a:ext uri="{FF2B5EF4-FFF2-40B4-BE49-F238E27FC236}">
                <a16:creationId xmlns:a16="http://schemas.microsoft.com/office/drawing/2014/main" id="{40F9B36A-0C86-DDA9-EB2B-E67A99796EAC}"/>
              </a:ext>
            </a:extLst>
          </p:cNvPr>
          <p:cNvSpPr>
            <a:spLocks noGrp="1"/>
          </p:cNvSpPr>
          <p:nvPr>
            <p:ph type="sldNum" sz="quarter" idx="11"/>
          </p:nvPr>
        </p:nvSpPr>
        <p:spPr/>
        <p:txBody>
          <a:bodyPr/>
          <a:lstStyle/>
          <a:p>
            <a:fld id="{CE58CB1E-F828-4F11-99E0-327109AF9DA4}" type="slidenum">
              <a:rPr lang="de-DE" smtClean="0"/>
              <a:pPr/>
              <a:t>29</a:t>
            </a:fld>
            <a:endParaRPr lang="de-DE" dirty="0"/>
          </a:p>
        </p:txBody>
      </p:sp>
      <p:sp>
        <p:nvSpPr>
          <p:cNvPr id="4" name="Rectangle: Rounded Corners 3">
            <a:extLst>
              <a:ext uri="{FF2B5EF4-FFF2-40B4-BE49-F238E27FC236}">
                <a16:creationId xmlns:a16="http://schemas.microsoft.com/office/drawing/2014/main" id="{EF755121-7999-2F05-42E6-4B973E9161A6}"/>
              </a:ext>
            </a:extLst>
          </p:cNvPr>
          <p:cNvSpPr/>
          <p:nvPr/>
        </p:nvSpPr>
        <p:spPr>
          <a:xfrm>
            <a:off x="317935" y="1273908"/>
            <a:ext cx="8140265" cy="3629741"/>
          </a:xfrm>
          <a:prstGeom prst="roundRect">
            <a:avLst>
              <a:gd name="adj" fmla="val 4167"/>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lnSpc>
                <a:spcPct val="150000"/>
              </a:lnSpc>
              <a:buFont typeface="Arial" panose="020B0604020202020204" pitchFamily="34" charset="0"/>
              <a:buChar char="•"/>
            </a:pPr>
            <a:r>
              <a:rPr lang="en-US" sz="1400" b="0" dirty="0">
                <a:solidFill>
                  <a:schemeClr val="tx1"/>
                </a:solidFill>
                <a:effectLst/>
              </a:rPr>
              <a:t>Focus only on the first and second-dominated frequencies. </a:t>
            </a:r>
          </a:p>
          <a:p>
            <a:pPr lvl="1">
              <a:lnSpc>
                <a:spcPct val="150000"/>
              </a:lnSpc>
            </a:pPr>
            <a:r>
              <a:rPr lang="en-US" sz="1400" b="0" dirty="0">
                <a:solidFill>
                  <a:schemeClr val="tx1"/>
                </a:solidFill>
                <a:effectLst/>
              </a:rPr>
              <a:t>-&gt; The scaling </a:t>
            </a:r>
            <a:r>
              <a:rPr lang="en-US" sz="1400" dirty="0">
                <a:solidFill>
                  <a:schemeClr val="tx1"/>
                </a:solidFill>
              </a:rPr>
              <a:t>between FRFs from simulation and hammer testing can not be considered.</a:t>
            </a:r>
          </a:p>
          <a:p>
            <a:pPr lvl="1">
              <a:lnSpc>
                <a:spcPct val="150000"/>
              </a:lnSpc>
            </a:pPr>
            <a:r>
              <a:rPr lang="en-US" sz="1400" dirty="0">
                <a:solidFill>
                  <a:schemeClr val="tx1"/>
                </a:solidFill>
              </a:rPr>
              <a:t>-&gt;If there is any other peak appears,  its effect will not be considered.</a:t>
            </a:r>
            <a:endParaRPr lang="en-US" sz="1400" b="0" dirty="0">
              <a:solidFill>
                <a:schemeClr val="tx1"/>
              </a:solidFill>
              <a:effectLst/>
            </a:endParaRPr>
          </a:p>
          <a:p>
            <a:pPr marL="342900" indent="-342900">
              <a:lnSpc>
                <a:spcPct val="150000"/>
              </a:lnSpc>
              <a:buAutoNum type="arabicPeriod"/>
            </a:pPr>
            <a:endParaRPr lang="fr-FR" sz="1400" b="0" dirty="0">
              <a:solidFill>
                <a:schemeClr val="tx1"/>
              </a:solidFill>
              <a:effectLst/>
              <a:latin typeface="Consolas" panose="020B0609020204030204" pitchFamily="49" charset="0"/>
            </a:endParaRPr>
          </a:p>
          <a:p>
            <a:pPr marL="285750" indent="-285750">
              <a:lnSpc>
                <a:spcPct val="150000"/>
              </a:lnSpc>
              <a:buFont typeface="Arial" panose="020B0604020202020204" pitchFamily="34" charset="0"/>
              <a:buChar char="•"/>
            </a:pPr>
            <a:r>
              <a:rPr lang="en-US" sz="1400" dirty="0">
                <a:solidFill>
                  <a:schemeClr val="tx1"/>
                </a:solidFill>
              </a:rPr>
              <a:t>This method cannot find the global minimum; the result will converge but will be different all the time if the random seed is not fixed. However, it should report a potential range of each parameter.</a:t>
            </a:r>
          </a:p>
        </p:txBody>
      </p:sp>
    </p:spTree>
    <p:extLst>
      <p:ext uri="{BB962C8B-B14F-4D97-AF65-F5344CB8AC3E}">
        <p14:creationId xmlns:p14="http://schemas.microsoft.com/office/powerpoint/2010/main" val="3363153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12D65-D889-9F77-03AE-A329CAAA31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AD0E98-87D2-3B3E-D21F-633FBBBA5D0E}"/>
              </a:ext>
            </a:extLst>
          </p:cNvPr>
          <p:cNvSpPr>
            <a:spLocks noGrp="1"/>
          </p:cNvSpPr>
          <p:nvPr>
            <p:ph type="title"/>
          </p:nvPr>
        </p:nvSpPr>
        <p:spPr>
          <a:xfrm>
            <a:off x="317935" y="823508"/>
            <a:ext cx="8508999" cy="366190"/>
          </a:xfrm>
        </p:spPr>
        <p:txBody>
          <a:bodyPr/>
          <a:lstStyle/>
          <a:p>
            <a:r>
              <a:rPr lang="en-US" sz="2000" dirty="0">
                <a:solidFill>
                  <a:schemeClr val="tx1"/>
                </a:solidFill>
              </a:rPr>
              <a:t>System identification during operation </a:t>
            </a:r>
          </a:p>
        </p:txBody>
      </p:sp>
      <p:sp>
        <p:nvSpPr>
          <p:cNvPr id="3" name="Slide Number Placeholder 2">
            <a:extLst>
              <a:ext uri="{FF2B5EF4-FFF2-40B4-BE49-F238E27FC236}">
                <a16:creationId xmlns:a16="http://schemas.microsoft.com/office/drawing/2014/main" id="{DD0E2591-3098-EF05-E94E-A2745DF7A881}"/>
              </a:ext>
            </a:extLst>
          </p:cNvPr>
          <p:cNvSpPr>
            <a:spLocks noGrp="1"/>
          </p:cNvSpPr>
          <p:nvPr>
            <p:ph type="sldNum" sz="quarter" idx="11"/>
          </p:nvPr>
        </p:nvSpPr>
        <p:spPr/>
        <p:txBody>
          <a:bodyPr/>
          <a:lstStyle/>
          <a:p>
            <a:fld id="{CE58CB1E-F828-4F11-99E0-327109AF9DA4}" type="slidenum">
              <a:rPr lang="de-DE" smtClean="0"/>
              <a:pPr/>
              <a:t>3</a:t>
            </a:fld>
            <a:endParaRPr lang="de-DE" dirty="0"/>
          </a:p>
        </p:txBody>
      </p:sp>
      <p:sp>
        <p:nvSpPr>
          <p:cNvPr id="6" name="Rectangle: Rounded Corners 5">
            <a:extLst>
              <a:ext uri="{FF2B5EF4-FFF2-40B4-BE49-F238E27FC236}">
                <a16:creationId xmlns:a16="http://schemas.microsoft.com/office/drawing/2014/main" id="{FB7BDD88-8A81-3F27-EC84-084A1FD90E57}"/>
              </a:ext>
            </a:extLst>
          </p:cNvPr>
          <p:cNvSpPr/>
          <p:nvPr/>
        </p:nvSpPr>
        <p:spPr>
          <a:xfrm>
            <a:off x="317935" y="1273908"/>
            <a:ext cx="8508998" cy="3581077"/>
          </a:xfrm>
          <a:prstGeom prst="roundRect">
            <a:avLst>
              <a:gd name="adj" fmla="val 416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lnSpc>
                <a:spcPct val="114000"/>
              </a:lnSpc>
              <a:buAutoNum type="arabicPeriod"/>
            </a:pPr>
            <a:r>
              <a:rPr lang="en-US" sz="1400" dirty="0">
                <a:solidFill>
                  <a:schemeClr val="tx1"/>
                </a:solidFill>
              </a:rPr>
              <a:t>Two different system identification methods are used, which are </a:t>
            </a:r>
            <a:r>
              <a:rPr lang="en-US" sz="1400" b="1" dirty="0">
                <a:solidFill>
                  <a:schemeClr val="tx1"/>
                </a:solidFill>
              </a:rPr>
              <a:t>SSI-COV </a:t>
            </a:r>
            <a:r>
              <a:rPr lang="en-US" sz="1400" dirty="0">
                <a:solidFill>
                  <a:schemeClr val="tx1"/>
                </a:solidFill>
              </a:rPr>
              <a:t>and </a:t>
            </a:r>
            <a:r>
              <a:rPr lang="en-US" sz="1400" b="1" dirty="0">
                <a:solidFill>
                  <a:schemeClr val="tx1"/>
                </a:solidFill>
              </a:rPr>
              <a:t>Single Sensor Identification (SSI)</a:t>
            </a:r>
            <a:r>
              <a:rPr lang="en-US" sz="1400" dirty="0">
                <a:solidFill>
                  <a:schemeClr val="tx1"/>
                </a:solidFill>
              </a:rPr>
              <a:t>.</a:t>
            </a:r>
          </a:p>
          <a:p>
            <a:pPr marL="342900" indent="-342900">
              <a:lnSpc>
                <a:spcPct val="114000"/>
              </a:lnSpc>
              <a:buAutoNum type="arabicPeriod"/>
            </a:pPr>
            <a:endParaRPr lang="en-US" sz="1400" dirty="0">
              <a:solidFill>
                <a:schemeClr val="tx1"/>
              </a:solidFill>
            </a:endParaRPr>
          </a:p>
          <a:p>
            <a:pPr marL="342900" indent="-342900">
              <a:lnSpc>
                <a:spcPct val="114000"/>
              </a:lnSpc>
              <a:buAutoNum type="arabicPeriod"/>
            </a:pPr>
            <a:r>
              <a:rPr lang="en-US" sz="1400" dirty="0">
                <a:solidFill>
                  <a:schemeClr val="tx1"/>
                </a:solidFill>
              </a:rPr>
              <a:t>Practically, SSI-COV could provide us with more accurate results than the SSI method. However, SSI-COV requires multiple channel measurements.</a:t>
            </a:r>
          </a:p>
          <a:p>
            <a:pPr marL="342900" indent="-342900">
              <a:lnSpc>
                <a:spcPct val="114000"/>
              </a:lnSpc>
              <a:buAutoNum type="arabicPeriod"/>
            </a:pPr>
            <a:endParaRPr lang="en-US" sz="1400" dirty="0">
              <a:solidFill>
                <a:schemeClr val="tx1"/>
              </a:solidFill>
            </a:endParaRPr>
          </a:p>
          <a:p>
            <a:pPr marL="342900" indent="-342900">
              <a:lnSpc>
                <a:spcPct val="114000"/>
              </a:lnSpc>
              <a:buAutoNum type="arabicPeriod"/>
            </a:pPr>
            <a:r>
              <a:rPr lang="en-US" sz="1400" dirty="0">
                <a:solidFill>
                  <a:schemeClr val="tx1"/>
                </a:solidFill>
              </a:rPr>
              <a:t>SSI might be too sensitive since it is based on frequency domain decomposition (FDD), which ideally used for multiple-output problem</a:t>
            </a:r>
          </a:p>
          <a:p>
            <a:pPr marL="342900" indent="-342900">
              <a:lnSpc>
                <a:spcPct val="114000"/>
              </a:lnSpc>
              <a:buAutoNum type="arabicPeriod"/>
            </a:pPr>
            <a:endParaRPr lang="en-US" sz="1400" dirty="0">
              <a:solidFill>
                <a:schemeClr val="tx1"/>
              </a:solidFill>
            </a:endParaRPr>
          </a:p>
          <a:p>
            <a:pPr marL="342900" indent="-342900">
              <a:lnSpc>
                <a:spcPct val="114000"/>
              </a:lnSpc>
              <a:buAutoNum type="arabicPeriod"/>
            </a:pPr>
            <a:r>
              <a:rPr lang="en-US" sz="1400" dirty="0">
                <a:solidFill>
                  <a:schemeClr val="tx1"/>
                </a:solidFill>
              </a:rPr>
              <a:t>In our case, we have only one sensor( geophone) on each floor, which is practically not enough for operational modal analysis (OMA)</a:t>
            </a:r>
          </a:p>
          <a:p>
            <a:pPr marL="342900" indent="-342900">
              <a:lnSpc>
                <a:spcPct val="114000"/>
              </a:lnSpc>
              <a:buAutoNum type="arabicPeriod"/>
            </a:pPr>
            <a:endParaRPr lang="en-US" sz="1400" dirty="0">
              <a:solidFill>
                <a:schemeClr val="tx1"/>
              </a:solidFill>
            </a:endParaRPr>
          </a:p>
          <a:p>
            <a:pPr marL="342900" indent="-342900">
              <a:lnSpc>
                <a:spcPct val="114000"/>
              </a:lnSpc>
              <a:buAutoNum type="arabicPeriod"/>
            </a:pPr>
            <a:r>
              <a:rPr lang="en-US" sz="1400" dirty="0">
                <a:solidFill>
                  <a:schemeClr val="tx1"/>
                </a:solidFill>
              </a:rPr>
              <a:t>SSI-COV method is quite sensitive to parameters, different setups of parameters might lead to different results</a:t>
            </a:r>
            <a:endParaRPr lang="en-US" dirty="0">
              <a:solidFill>
                <a:schemeClr val="tx1"/>
              </a:solidFill>
            </a:endParaRPr>
          </a:p>
          <a:p>
            <a:pPr marL="342900" indent="-342900" algn="ctr">
              <a:lnSpc>
                <a:spcPct val="114000"/>
              </a:lnSpc>
              <a:buAutoNum type="arabicPeriod"/>
            </a:pPr>
            <a:endParaRPr lang="en-US" dirty="0"/>
          </a:p>
        </p:txBody>
      </p:sp>
    </p:spTree>
    <p:extLst>
      <p:ext uri="{BB962C8B-B14F-4D97-AF65-F5344CB8AC3E}">
        <p14:creationId xmlns:p14="http://schemas.microsoft.com/office/powerpoint/2010/main" val="28023908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A099C-8DB0-0D0C-CF3B-730E1B443E8F}"/>
              </a:ext>
            </a:extLst>
          </p:cNvPr>
          <p:cNvSpPr>
            <a:spLocks noGrp="1"/>
          </p:cNvSpPr>
          <p:nvPr>
            <p:ph type="title"/>
          </p:nvPr>
        </p:nvSpPr>
        <p:spPr>
          <a:xfrm>
            <a:off x="319090" y="972000"/>
            <a:ext cx="8508999" cy="380810"/>
          </a:xfrm>
        </p:spPr>
        <p:txBody>
          <a:bodyPr/>
          <a:lstStyle/>
          <a:p>
            <a:r>
              <a:rPr lang="en-US" dirty="0">
                <a:solidFill>
                  <a:schemeClr val="tx1"/>
                </a:solidFill>
              </a:rPr>
              <a:t>Sensitivity based FEMU: </a:t>
            </a:r>
          </a:p>
        </p:txBody>
      </p:sp>
      <p:sp>
        <p:nvSpPr>
          <p:cNvPr id="3" name="Slide Number Placeholder 2">
            <a:extLst>
              <a:ext uri="{FF2B5EF4-FFF2-40B4-BE49-F238E27FC236}">
                <a16:creationId xmlns:a16="http://schemas.microsoft.com/office/drawing/2014/main" id="{58AECDB0-8A2C-D571-09DE-95FA0DCC773A}"/>
              </a:ext>
            </a:extLst>
          </p:cNvPr>
          <p:cNvSpPr>
            <a:spLocks noGrp="1"/>
          </p:cNvSpPr>
          <p:nvPr>
            <p:ph type="sldNum" sz="quarter" idx="11"/>
          </p:nvPr>
        </p:nvSpPr>
        <p:spPr/>
        <p:txBody>
          <a:bodyPr/>
          <a:lstStyle/>
          <a:p>
            <a:fld id="{CE58CB1E-F828-4F11-99E0-327109AF9DA4}" type="slidenum">
              <a:rPr lang="de-DE" smtClean="0"/>
              <a:pPr/>
              <a:t>30</a:t>
            </a:fld>
            <a:endParaRPr lang="de-DE" dirty="0"/>
          </a:p>
        </p:txBody>
      </p:sp>
      <p:sp>
        <p:nvSpPr>
          <p:cNvPr id="4" name="Footer Placeholder 3">
            <a:extLst>
              <a:ext uri="{FF2B5EF4-FFF2-40B4-BE49-F238E27FC236}">
                <a16:creationId xmlns:a16="http://schemas.microsoft.com/office/drawing/2014/main" id="{E2BB6275-E675-D4F4-8F85-CA5105D7ECDB}"/>
              </a:ext>
            </a:extLst>
          </p:cNvPr>
          <p:cNvSpPr>
            <a:spLocks noGrp="1"/>
          </p:cNvSpPr>
          <p:nvPr>
            <p:ph type="ftr" sz="quarter" idx="12"/>
          </p:nvPr>
        </p:nvSpPr>
        <p:spPr/>
        <p:txBody>
          <a:bodyPr/>
          <a:lstStyle/>
          <a:p>
            <a:r>
              <a:rPr lang="de-DE"/>
              <a:t>Dr. rer. nat. Erika Mustermann (TUM) | kann beliebig erweitert werden | Infos mit Strich trennen</a:t>
            </a:r>
            <a:endParaRPr lang="en-US" dirty="0"/>
          </a:p>
        </p:txBody>
      </p:sp>
      <p:sp>
        <p:nvSpPr>
          <p:cNvPr id="5" name="TextBox 4">
            <a:extLst>
              <a:ext uri="{FF2B5EF4-FFF2-40B4-BE49-F238E27FC236}">
                <a16:creationId xmlns:a16="http://schemas.microsoft.com/office/drawing/2014/main" id="{76E0DC53-74DC-2247-83B5-92D759EFD187}"/>
              </a:ext>
            </a:extLst>
          </p:cNvPr>
          <p:cNvSpPr txBox="1"/>
          <p:nvPr/>
        </p:nvSpPr>
        <p:spPr>
          <a:xfrm>
            <a:off x="461108" y="1727200"/>
            <a:ext cx="8365826" cy="1392432"/>
          </a:xfrm>
          <a:prstGeom prst="rect">
            <a:avLst/>
          </a:prstGeom>
          <a:noFill/>
        </p:spPr>
        <p:txBody>
          <a:bodyPr wrap="square" lIns="0" tIns="0" rIns="0" bIns="0" rtlCol="0">
            <a:spAutoFit/>
          </a:bodyPr>
          <a:lstStyle/>
          <a:p>
            <a:pPr>
              <a:lnSpc>
                <a:spcPct val="114000"/>
              </a:lnSpc>
            </a:pPr>
            <a:r>
              <a:rPr lang="en-US" sz="1600" dirty="0">
                <a:latin typeface="+mn-lt"/>
              </a:rPr>
              <a:t>Not working, due to an underdetermined system</a:t>
            </a:r>
          </a:p>
          <a:p>
            <a:pPr>
              <a:lnSpc>
                <a:spcPct val="114000"/>
              </a:lnSpc>
            </a:pPr>
            <a:endParaRPr lang="en-US" sz="1600" dirty="0">
              <a:latin typeface="+mn-lt"/>
            </a:endParaRPr>
          </a:p>
          <a:p>
            <a:pPr algn="l"/>
            <a:r>
              <a:rPr lang="en-US" sz="1600" dirty="0">
                <a:latin typeface="+mn-lt"/>
              </a:rPr>
              <a:t>[1]: </a:t>
            </a:r>
            <a:r>
              <a:rPr lang="en-US" sz="1800" b="0" i="0" u="none" strike="noStrike" baseline="0" dirty="0">
                <a:latin typeface="OpenSans-Semibold"/>
              </a:rPr>
              <a:t>Improved finite element model updating of a </a:t>
            </a:r>
            <a:r>
              <a:rPr lang="en-US" sz="1800" b="0" i="0" u="none" strike="noStrike" baseline="0" dirty="0" err="1">
                <a:latin typeface="OpenSans-Semibold"/>
              </a:rPr>
              <a:t>fullscale</a:t>
            </a:r>
            <a:r>
              <a:rPr lang="en-US" dirty="0">
                <a:latin typeface="OpenSans-Semibold"/>
              </a:rPr>
              <a:t> </a:t>
            </a:r>
            <a:r>
              <a:rPr lang="en-US" sz="1800" b="0" i="0" u="none" strike="noStrike" baseline="0" dirty="0">
                <a:latin typeface="OpenSans-Semibold"/>
              </a:rPr>
              <a:t>steel bridge using sensitivity analysis</a:t>
            </a:r>
          </a:p>
          <a:p>
            <a:pPr algn="l"/>
            <a:r>
              <a:rPr lang="en-US" dirty="0">
                <a:latin typeface="OpenSans-Semibold"/>
              </a:rPr>
              <a:t>[2]: </a:t>
            </a:r>
            <a:r>
              <a:rPr lang="en-US" sz="1600" dirty="0"/>
              <a:t>The sensitivity method in finite element model updating: A tutorial</a:t>
            </a:r>
            <a:endParaRPr lang="en-US" sz="1600" dirty="0">
              <a:latin typeface="+mn-lt"/>
            </a:endParaRPr>
          </a:p>
        </p:txBody>
      </p:sp>
    </p:spTree>
    <p:extLst>
      <p:ext uri="{BB962C8B-B14F-4D97-AF65-F5344CB8AC3E}">
        <p14:creationId xmlns:p14="http://schemas.microsoft.com/office/powerpoint/2010/main" val="25025648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3E8AFB-00E9-D9A8-8A0E-8B9E44663D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61AF6A-55D2-EF43-DB84-DE96E6A9B77F}"/>
              </a:ext>
            </a:extLst>
          </p:cNvPr>
          <p:cNvSpPr>
            <a:spLocks noGrp="1"/>
          </p:cNvSpPr>
          <p:nvPr>
            <p:ph type="title"/>
          </p:nvPr>
        </p:nvSpPr>
        <p:spPr>
          <a:xfrm>
            <a:off x="317935" y="823508"/>
            <a:ext cx="8508999" cy="366190"/>
          </a:xfrm>
        </p:spPr>
        <p:txBody>
          <a:bodyPr/>
          <a:lstStyle/>
          <a:p>
            <a:r>
              <a:rPr lang="en-US" sz="2000" dirty="0">
                <a:solidFill>
                  <a:schemeClr val="tx1"/>
                </a:solidFill>
              </a:rPr>
              <a:t>GSA Sobol’s indices based on GPR surrogate model for natural frequency  </a:t>
            </a:r>
          </a:p>
        </p:txBody>
      </p:sp>
      <p:sp>
        <p:nvSpPr>
          <p:cNvPr id="3" name="Slide Number Placeholder 2">
            <a:extLst>
              <a:ext uri="{FF2B5EF4-FFF2-40B4-BE49-F238E27FC236}">
                <a16:creationId xmlns:a16="http://schemas.microsoft.com/office/drawing/2014/main" id="{C0AC7FE7-F14D-7EC6-EEC7-D8AE8AC8FE68}"/>
              </a:ext>
            </a:extLst>
          </p:cNvPr>
          <p:cNvSpPr>
            <a:spLocks noGrp="1"/>
          </p:cNvSpPr>
          <p:nvPr>
            <p:ph type="sldNum" sz="quarter" idx="11"/>
          </p:nvPr>
        </p:nvSpPr>
        <p:spPr/>
        <p:txBody>
          <a:bodyPr/>
          <a:lstStyle/>
          <a:p>
            <a:fld id="{CE58CB1E-F828-4F11-99E0-327109AF9DA4}" type="slidenum">
              <a:rPr lang="de-DE" smtClean="0"/>
              <a:pPr/>
              <a:t>31</a:t>
            </a:fld>
            <a:endParaRPr lang="de-DE" dirty="0"/>
          </a:p>
        </p:txBody>
      </p:sp>
      <p:pic>
        <p:nvPicPr>
          <p:cNvPr id="14" name="Picture 13">
            <a:extLst>
              <a:ext uri="{FF2B5EF4-FFF2-40B4-BE49-F238E27FC236}">
                <a16:creationId xmlns:a16="http://schemas.microsoft.com/office/drawing/2014/main" id="{7041CB50-5C72-35A5-AF87-BFD90F2E57A9}"/>
              </a:ext>
            </a:extLst>
          </p:cNvPr>
          <p:cNvPicPr>
            <a:picLocks noChangeAspect="1"/>
          </p:cNvPicPr>
          <p:nvPr/>
        </p:nvPicPr>
        <p:blipFill>
          <a:blip r:embed="rId2"/>
          <a:stretch>
            <a:fillRect/>
          </a:stretch>
        </p:blipFill>
        <p:spPr>
          <a:xfrm>
            <a:off x="0" y="613798"/>
            <a:ext cx="9144000" cy="4529702"/>
          </a:xfrm>
          <a:prstGeom prst="rect">
            <a:avLst/>
          </a:prstGeom>
        </p:spPr>
      </p:pic>
      <p:pic>
        <p:nvPicPr>
          <p:cNvPr id="17" name="Picture 16">
            <a:extLst>
              <a:ext uri="{FF2B5EF4-FFF2-40B4-BE49-F238E27FC236}">
                <a16:creationId xmlns:a16="http://schemas.microsoft.com/office/drawing/2014/main" id="{8BA36BF6-C7B2-018D-0A04-95A2E94BBD84}"/>
              </a:ext>
            </a:extLst>
          </p:cNvPr>
          <p:cNvPicPr>
            <a:picLocks noChangeAspect="1"/>
          </p:cNvPicPr>
          <p:nvPr/>
        </p:nvPicPr>
        <p:blipFill>
          <a:blip r:embed="rId3"/>
          <a:stretch>
            <a:fillRect/>
          </a:stretch>
        </p:blipFill>
        <p:spPr>
          <a:xfrm>
            <a:off x="0" y="599127"/>
            <a:ext cx="9144000" cy="4529702"/>
          </a:xfrm>
          <a:prstGeom prst="rect">
            <a:avLst/>
          </a:prstGeom>
        </p:spPr>
      </p:pic>
    </p:spTree>
    <p:extLst>
      <p:ext uri="{BB962C8B-B14F-4D97-AF65-F5344CB8AC3E}">
        <p14:creationId xmlns:p14="http://schemas.microsoft.com/office/powerpoint/2010/main" val="7779854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310CE-9147-32FD-C4FF-8D24510ECB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2543E9-3786-F743-D3AC-2270878DC81A}"/>
              </a:ext>
            </a:extLst>
          </p:cNvPr>
          <p:cNvSpPr>
            <a:spLocks noGrp="1"/>
          </p:cNvSpPr>
          <p:nvPr>
            <p:ph type="title"/>
          </p:nvPr>
        </p:nvSpPr>
        <p:spPr>
          <a:xfrm>
            <a:off x="317935" y="823508"/>
            <a:ext cx="8508999" cy="366190"/>
          </a:xfrm>
        </p:spPr>
        <p:txBody>
          <a:bodyPr/>
          <a:lstStyle/>
          <a:p>
            <a:r>
              <a:rPr lang="en-US" sz="2000" dirty="0">
                <a:solidFill>
                  <a:schemeClr val="tx1"/>
                </a:solidFill>
              </a:rPr>
              <a:t>GSA Sobol’s indices based on GPR surrogate model for natural frequency  </a:t>
            </a:r>
          </a:p>
        </p:txBody>
      </p:sp>
      <p:sp>
        <p:nvSpPr>
          <p:cNvPr id="3" name="Slide Number Placeholder 2">
            <a:extLst>
              <a:ext uri="{FF2B5EF4-FFF2-40B4-BE49-F238E27FC236}">
                <a16:creationId xmlns:a16="http://schemas.microsoft.com/office/drawing/2014/main" id="{5A2C97A8-DF60-CFA4-1D07-03863BC2A30D}"/>
              </a:ext>
            </a:extLst>
          </p:cNvPr>
          <p:cNvSpPr>
            <a:spLocks noGrp="1"/>
          </p:cNvSpPr>
          <p:nvPr>
            <p:ph type="sldNum" sz="quarter" idx="11"/>
          </p:nvPr>
        </p:nvSpPr>
        <p:spPr/>
        <p:txBody>
          <a:bodyPr/>
          <a:lstStyle/>
          <a:p>
            <a:fld id="{CE58CB1E-F828-4F11-99E0-327109AF9DA4}" type="slidenum">
              <a:rPr lang="de-DE" smtClean="0"/>
              <a:pPr/>
              <a:t>32</a:t>
            </a:fld>
            <a:endParaRPr lang="de-DE" dirty="0"/>
          </a:p>
        </p:txBody>
      </p:sp>
      <p:pic>
        <p:nvPicPr>
          <p:cNvPr id="19" name="Picture 18">
            <a:extLst>
              <a:ext uri="{FF2B5EF4-FFF2-40B4-BE49-F238E27FC236}">
                <a16:creationId xmlns:a16="http://schemas.microsoft.com/office/drawing/2014/main" id="{95B056FB-B303-C5FA-1AA2-7A4FE60905AB}"/>
              </a:ext>
            </a:extLst>
          </p:cNvPr>
          <p:cNvPicPr>
            <a:picLocks noChangeAspect="1"/>
          </p:cNvPicPr>
          <p:nvPr/>
        </p:nvPicPr>
        <p:blipFill>
          <a:blip r:embed="rId2"/>
          <a:stretch>
            <a:fillRect/>
          </a:stretch>
        </p:blipFill>
        <p:spPr>
          <a:xfrm>
            <a:off x="0" y="613798"/>
            <a:ext cx="9144000" cy="4529702"/>
          </a:xfrm>
          <a:prstGeom prst="rect">
            <a:avLst/>
          </a:prstGeom>
        </p:spPr>
      </p:pic>
      <p:pic>
        <p:nvPicPr>
          <p:cNvPr id="21" name="Picture 20">
            <a:extLst>
              <a:ext uri="{FF2B5EF4-FFF2-40B4-BE49-F238E27FC236}">
                <a16:creationId xmlns:a16="http://schemas.microsoft.com/office/drawing/2014/main" id="{1BC8FD2A-3B83-971D-FEF5-24D14B1C01AC}"/>
              </a:ext>
            </a:extLst>
          </p:cNvPr>
          <p:cNvPicPr>
            <a:picLocks noChangeAspect="1"/>
          </p:cNvPicPr>
          <p:nvPr/>
        </p:nvPicPr>
        <p:blipFill>
          <a:blip r:embed="rId3"/>
          <a:stretch>
            <a:fillRect/>
          </a:stretch>
        </p:blipFill>
        <p:spPr>
          <a:xfrm>
            <a:off x="0" y="613798"/>
            <a:ext cx="9144000" cy="4529702"/>
          </a:xfrm>
          <a:prstGeom prst="rect">
            <a:avLst/>
          </a:prstGeom>
        </p:spPr>
      </p:pic>
    </p:spTree>
    <p:extLst>
      <p:ext uri="{BB962C8B-B14F-4D97-AF65-F5344CB8AC3E}">
        <p14:creationId xmlns:p14="http://schemas.microsoft.com/office/powerpoint/2010/main" val="464769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98390-D776-3B07-B573-1D8AA034C51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05F6ACF-28E7-94D8-EBDD-D28A6C5252D9}"/>
              </a:ext>
            </a:extLst>
          </p:cNvPr>
          <p:cNvSpPr>
            <a:spLocks noGrp="1"/>
          </p:cNvSpPr>
          <p:nvPr>
            <p:ph type="sldNum" sz="quarter" idx="11"/>
          </p:nvPr>
        </p:nvSpPr>
        <p:spPr/>
        <p:txBody>
          <a:bodyPr/>
          <a:lstStyle/>
          <a:p>
            <a:fld id="{CE58CB1E-F828-4F11-99E0-327109AF9DA4}" type="slidenum">
              <a:rPr lang="de-DE" smtClean="0"/>
              <a:pPr/>
              <a:t>33</a:t>
            </a:fld>
            <a:endParaRPr lang="de-DE" dirty="0"/>
          </a:p>
        </p:txBody>
      </p:sp>
      <p:sp>
        <p:nvSpPr>
          <p:cNvPr id="6" name="TextBox 5">
            <a:extLst>
              <a:ext uri="{FF2B5EF4-FFF2-40B4-BE49-F238E27FC236}">
                <a16:creationId xmlns:a16="http://schemas.microsoft.com/office/drawing/2014/main" id="{5D8B37F4-F81E-97C5-CF12-608C24EC0302}"/>
              </a:ext>
            </a:extLst>
          </p:cNvPr>
          <p:cNvSpPr txBox="1"/>
          <p:nvPr/>
        </p:nvSpPr>
        <p:spPr>
          <a:xfrm>
            <a:off x="2224020" y="358344"/>
            <a:ext cx="5802380" cy="369332"/>
          </a:xfrm>
          <a:prstGeom prst="rect">
            <a:avLst/>
          </a:prstGeom>
          <a:noFill/>
        </p:spPr>
        <p:txBody>
          <a:bodyPr wrap="square">
            <a:spAutoFit/>
          </a:bodyPr>
          <a:lstStyle/>
          <a:p>
            <a:r>
              <a:rPr lang="en-US" sz="900" b="0" i="0" dirty="0">
                <a:solidFill>
                  <a:schemeClr val="tx1">
                    <a:lumMod val="50000"/>
                    <a:lumOff val="50000"/>
                  </a:schemeClr>
                </a:solidFill>
                <a:effectLst/>
                <a:latin typeface="Consolas" panose="020B0609020204030204" pitchFamily="49" charset="0"/>
              </a:rPr>
              <a:t>X = [0.84507014 0.5 0.5 0.50633148 0.1885995 0.75976072 0.5 0.5 0.21309783 0.5 0.66487426 0.5 0.5 0.5 0.5 0.35020139 0.35176575 0.54754628 0.5 ]</a:t>
            </a:r>
            <a:endParaRPr lang="en-US" sz="900" dirty="0">
              <a:solidFill>
                <a:schemeClr val="tx1">
                  <a:lumMod val="50000"/>
                  <a:lumOff val="50000"/>
                </a:schemeClr>
              </a:solidFill>
            </a:endParaRPr>
          </a:p>
        </p:txBody>
      </p:sp>
      <p:pic>
        <p:nvPicPr>
          <p:cNvPr id="8" name="Picture 7">
            <a:extLst>
              <a:ext uri="{FF2B5EF4-FFF2-40B4-BE49-F238E27FC236}">
                <a16:creationId xmlns:a16="http://schemas.microsoft.com/office/drawing/2014/main" id="{D8926C55-DF32-185C-E653-54AA432E5676}"/>
              </a:ext>
            </a:extLst>
          </p:cNvPr>
          <p:cNvPicPr>
            <a:picLocks noChangeAspect="1"/>
          </p:cNvPicPr>
          <p:nvPr/>
        </p:nvPicPr>
        <p:blipFill>
          <a:blip r:embed="rId2"/>
          <a:stretch>
            <a:fillRect/>
          </a:stretch>
        </p:blipFill>
        <p:spPr>
          <a:xfrm>
            <a:off x="1814512" y="504825"/>
            <a:ext cx="5514975" cy="4133850"/>
          </a:xfrm>
          <a:prstGeom prst="rect">
            <a:avLst/>
          </a:prstGeom>
        </p:spPr>
      </p:pic>
      <p:pic>
        <p:nvPicPr>
          <p:cNvPr id="11" name="Picture 10">
            <a:extLst>
              <a:ext uri="{FF2B5EF4-FFF2-40B4-BE49-F238E27FC236}">
                <a16:creationId xmlns:a16="http://schemas.microsoft.com/office/drawing/2014/main" id="{4FB14C04-3C93-AFF0-D0FA-07A53A8DD3E5}"/>
              </a:ext>
            </a:extLst>
          </p:cNvPr>
          <p:cNvPicPr>
            <a:picLocks noChangeAspect="1"/>
          </p:cNvPicPr>
          <p:nvPr/>
        </p:nvPicPr>
        <p:blipFill>
          <a:blip r:embed="rId3"/>
          <a:stretch>
            <a:fillRect/>
          </a:stretch>
        </p:blipFill>
        <p:spPr>
          <a:xfrm>
            <a:off x="1814512" y="514350"/>
            <a:ext cx="5514975" cy="4114800"/>
          </a:xfrm>
          <a:prstGeom prst="rect">
            <a:avLst/>
          </a:prstGeom>
        </p:spPr>
      </p:pic>
      <p:pic>
        <p:nvPicPr>
          <p:cNvPr id="13" name="Picture 12">
            <a:extLst>
              <a:ext uri="{FF2B5EF4-FFF2-40B4-BE49-F238E27FC236}">
                <a16:creationId xmlns:a16="http://schemas.microsoft.com/office/drawing/2014/main" id="{7BCDB57A-DE60-3E1C-66E0-FA3BD33F183A}"/>
              </a:ext>
            </a:extLst>
          </p:cNvPr>
          <p:cNvPicPr>
            <a:picLocks noChangeAspect="1"/>
          </p:cNvPicPr>
          <p:nvPr/>
        </p:nvPicPr>
        <p:blipFill>
          <a:blip r:embed="rId4"/>
          <a:stretch>
            <a:fillRect/>
          </a:stretch>
        </p:blipFill>
        <p:spPr>
          <a:xfrm>
            <a:off x="1814512" y="509587"/>
            <a:ext cx="5514975" cy="4124325"/>
          </a:xfrm>
          <a:prstGeom prst="rect">
            <a:avLst/>
          </a:prstGeom>
        </p:spPr>
      </p:pic>
      <p:pic>
        <p:nvPicPr>
          <p:cNvPr id="16" name="Picture 15">
            <a:extLst>
              <a:ext uri="{FF2B5EF4-FFF2-40B4-BE49-F238E27FC236}">
                <a16:creationId xmlns:a16="http://schemas.microsoft.com/office/drawing/2014/main" id="{548CD7F2-FA86-E95D-7819-E3E5CC3F3979}"/>
              </a:ext>
            </a:extLst>
          </p:cNvPr>
          <p:cNvPicPr>
            <a:picLocks noChangeAspect="1"/>
          </p:cNvPicPr>
          <p:nvPr/>
        </p:nvPicPr>
        <p:blipFill>
          <a:blip r:embed="rId5"/>
          <a:stretch>
            <a:fillRect/>
          </a:stretch>
        </p:blipFill>
        <p:spPr>
          <a:xfrm>
            <a:off x="1814512" y="514350"/>
            <a:ext cx="5514975" cy="4114800"/>
          </a:xfrm>
          <a:prstGeom prst="rect">
            <a:avLst/>
          </a:prstGeom>
        </p:spPr>
      </p:pic>
      <p:pic>
        <p:nvPicPr>
          <p:cNvPr id="20" name="Picture 19">
            <a:extLst>
              <a:ext uri="{FF2B5EF4-FFF2-40B4-BE49-F238E27FC236}">
                <a16:creationId xmlns:a16="http://schemas.microsoft.com/office/drawing/2014/main" id="{4A4CB974-E5EE-AC65-97DB-6EF7BC886DC6}"/>
              </a:ext>
            </a:extLst>
          </p:cNvPr>
          <p:cNvPicPr>
            <a:picLocks noChangeAspect="1"/>
          </p:cNvPicPr>
          <p:nvPr/>
        </p:nvPicPr>
        <p:blipFill>
          <a:blip r:embed="rId6"/>
          <a:stretch>
            <a:fillRect/>
          </a:stretch>
        </p:blipFill>
        <p:spPr>
          <a:xfrm>
            <a:off x="1814512" y="514350"/>
            <a:ext cx="5514975" cy="4114800"/>
          </a:xfrm>
          <a:prstGeom prst="rect">
            <a:avLst/>
          </a:prstGeom>
        </p:spPr>
      </p:pic>
      <p:pic>
        <p:nvPicPr>
          <p:cNvPr id="22" name="Picture 21">
            <a:extLst>
              <a:ext uri="{FF2B5EF4-FFF2-40B4-BE49-F238E27FC236}">
                <a16:creationId xmlns:a16="http://schemas.microsoft.com/office/drawing/2014/main" id="{F78D82B8-ECD5-4C24-90F9-3E71B8AEA1E8}"/>
              </a:ext>
            </a:extLst>
          </p:cNvPr>
          <p:cNvPicPr>
            <a:picLocks noChangeAspect="1"/>
          </p:cNvPicPr>
          <p:nvPr/>
        </p:nvPicPr>
        <p:blipFill>
          <a:blip r:embed="rId7"/>
          <a:stretch>
            <a:fillRect/>
          </a:stretch>
        </p:blipFill>
        <p:spPr>
          <a:xfrm>
            <a:off x="1871662" y="514350"/>
            <a:ext cx="5400675" cy="4114800"/>
          </a:xfrm>
          <a:prstGeom prst="rect">
            <a:avLst/>
          </a:prstGeom>
        </p:spPr>
      </p:pic>
      <p:pic>
        <p:nvPicPr>
          <p:cNvPr id="26" name="Picture 25">
            <a:extLst>
              <a:ext uri="{FF2B5EF4-FFF2-40B4-BE49-F238E27FC236}">
                <a16:creationId xmlns:a16="http://schemas.microsoft.com/office/drawing/2014/main" id="{982DA0A6-2591-AAD9-1C89-8860D60B66A6}"/>
              </a:ext>
            </a:extLst>
          </p:cNvPr>
          <p:cNvPicPr>
            <a:picLocks noChangeAspect="1"/>
          </p:cNvPicPr>
          <p:nvPr/>
        </p:nvPicPr>
        <p:blipFill>
          <a:blip r:embed="rId8"/>
          <a:stretch>
            <a:fillRect/>
          </a:stretch>
        </p:blipFill>
        <p:spPr>
          <a:xfrm>
            <a:off x="1814512" y="504825"/>
            <a:ext cx="5514975" cy="4133850"/>
          </a:xfrm>
          <a:prstGeom prst="rect">
            <a:avLst/>
          </a:prstGeom>
        </p:spPr>
      </p:pic>
      <p:pic>
        <p:nvPicPr>
          <p:cNvPr id="28" name="Picture 27">
            <a:extLst>
              <a:ext uri="{FF2B5EF4-FFF2-40B4-BE49-F238E27FC236}">
                <a16:creationId xmlns:a16="http://schemas.microsoft.com/office/drawing/2014/main" id="{43B6B7A5-38A5-E3B1-098C-E53F18C86845}"/>
              </a:ext>
            </a:extLst>
          </p:cNvPr>
          <p:cNvPicPr>
            <a:picLocks noChangeAspect="1"/>
          </p:cNvPicPr>
          <p:nvPr/>
        </p:nvPicPr>
        <p:blipFill>
          <a:blip r:embed="rId9"/>
          <a:stretch>
            <a:fillRect/>
          </a:stretch>
        </p:blipFill>
        <p:spPr>
          <a:xfrm>
            <a:off x="1871662" y="514350"/>
            <a:ext cx="5400675" cy="4114800"/>
          </a:xfrm>
          <a:prstGeom prst="rect">
            <a:avLst/>
          </a:prstGeom>
        </p:spPr>
      </p:pic>
      <p:pic>
        <p:nvPicPr>
          <p:cNvPr id="30" name="Picture 29">
            <a:extLst>
              <a:ext uri="{FF2B5EF4-FFF2-40B4-BE49-F238E27FC236}">
                <a16:creationId xmlns:a16="http://schemas.microsoft.com/office/drawing/2014/main" id="{08E8858B-A130-E50A-A94A-A713C3BA4BBF}"/>
              </a:ext>
            </a:extLst>
          </p:cNvPr>
          <p:cNvPicPr>
            <a:picLocks noChangeAspect="1"/>
          </p:cNvPicPr>
          <p:nvPr/>
        </p:nvPicPr>
        <p:blipFill>
          <a:blip r:embed="rId10"/>
          <a:stretch>
            <a:fillRect/>
          </a:stretch>
        </p:blipFill>
        <p:spPr>
          <a:xfrm>
            <a:off x="1814512" y="514350"/>
            <a:ext cx="5514975" cy="4114800"/>
          </a:xfrm>
          <a:prstGeom prst="rect">
            <a:avLst/>
          </a:prstGeom>
        </p:spPr>
      </p:pic>
      <p:pic>
        <p:nvPicPr>
          <p:cNvPr id="32" name="Picture 31">
            <a:extLst>
              <a:ext uri="{FF2B5EF4-FFF2-40B4-BE49-F238E27FC236}">
                <a16:creationId xmlns:a16="http://schemas.microsoft.com/office/drawing/2014/main" id="{D0484D06-8A2C-143E-9DE1-A278CCDB7357}"/>
              </a:ext>
            </a:extLst>
          </p:cNvPr>
          <p:cNvPicPr>
            <a:picLocks noChangeAspect="1"/>
          </p:cNvPicPr>
          <p:nvPr/>
        </p:nvPicPr>
        <p:blipFill>
          <a:blip r:embed="rId11"/>
          <a:stretch>
            <a:fillRect/>
          </a:stretch>
        </p:blipFill>
        <p:spPr>
          <a:xfrm>
            <a:off x="1814512" y="514350"/>
            <a:ext cx="5514975" cy="4114800"/>
          </a:xfrm>
          <a:prstGeom prst="rect">
            <a:avLst/>
          </a:prstGeom>
        </p:spPr>
      </p:pic>
      <p:pic>
        <p:nvPicPr>
          <p:cNvPr id="34" name="Picture 33">
            <a:extLst>
              <a:ext uri="{FF2B5EF4-FFF2-40B4-BE49-F238E27FC236}">
                <a16:creationId xmlns:a16="http://schemas.microsoft.com/office/drawing/2014/main" id="{9C32469D-6A3F-085B-A174-B2498F52ABE4}"/>
              </a:ext>
            </a:extLst>
          </p:cNvPr>
          <p:cNvPicPr>
            <a:picLocks noChangeAspect="1"/>
          </p:cNvPicPr>
          <p:nvPr/>
        </p:nvPicPr>
        <p:blipFill>
          <a:blip r:embed="rId12"/>
          <a:stretch>
            <a:fillRect/>
          </a:stretch>
        </p:blipFill>
        <p:spPr>
          <a:xfrm>
            <a:off x="1776412" y="490537"/>
            <a:ext cx="5591175" cy="4162425"/>
          </a:xfrm>
          <a:prstGeom prst="rect">
            <a:avLst/>
          </a:prstGeom>
        </p:spPr>
      </p:pic>
      <p:pic>
        <p:nvPicPr>
          <p:cNvPr id="36" name="Picture 35">
            <a:extLst>
              <a:ext uri="{FF2B5EF4-FFF2-40B4-BE49-F238E27FC236}">
                <a16:creationId xmlns:a16="http://schemas.microsoft.com/office/drawing/2014/main" id="{E50CC1C6-3385-6115-7BAB-EA53D8A3340D}"/>
              </a:ext>
            </a:extLst>
          </p:cNvPr>
          <p:cNvPicPr>
            <a:picLocks noChangeAspect="1"/>
          </p:cNvPicPr>
          <p:nvPr/>
        </p:nvPicPr>
        <p:blipFill>
          <a:blip r:embed="rId13"/>
          <a:stretch>
            <a:fillRect/>
          </a:stretch>
        </p:blipFill>
        <p:spPr>
          <a:xfrm>
            <a:off x="1814512" y="514350"/>
            <a:ext cx="5514975" cy="4114800"/>
          </a:xfrm>
          <a:prstGeom prst="rect">
            <a:avLst/>
          </a:prstGeom>
        </p:spPr>
      </p:pic>
      <p:pic>
        <p:nvPicPr>
          <p:cNvPr id="38" name="Picture 37">
            <a:extLst>
              <a:ext uri="{FF2B5EF4-FFF2-40B4-BE49-F238E27FC236}">
                <a16:creationId xmlns:a16="http://schemas.microsoft.com/office/drawing/2014/main" id="{CE5D5AD9-3FB4-E377-41AD-37D0996E6417}"/>
              </a:ext>
            </a:extLst>
          </p:cNvPr>
          <p:cNvPicPr>
            <a:picLocks noChangeAspect="1"/>
          </p:cNvPicPr>
          <p:nvPr/>
        </p:nvPicPr>
        <p:blipFill>
          <a:blip r:embed="rId14"/>
          <a:stretch>
            <a:fillRect/>
          </a:stretch>
        </p:blipFill>
        <p:spPr>
          <a:xfrm>
            <a:off x="1814512" y="514350"/>
            <a:ext cx="5514975" cy="4114800"/>
          </a:xfrm>
          <a:prstGeom prst="rect">
            <a:avLst/>
          </a:prstGeom>
        </p:spPr>
      </p:pic>
      <p:pic>
        <p:nvPicPr>
          <p:cNvPr id="40" name="Picture 39">
            <a:extLst>
              <a:ext uri="{FF2B5EF4-FFF2-40B4-BE49-F238E27FC236}">
                <a16:creationId xmlns:a16="http://schemas.microsoft.com/office/drawing/2014/main" id="{491E66DC-0942-AEBB-BA2C-0FD57C3B179D}"/>
              </a:ext>
            </a:extLst>
          </p:cNvPr>
          <p:cNvPicPr>
            <a:picLocks noChangeAspect="1"/>
          </p:cNvPicPr>
          <p:nvPr/>
        </p:nvPicPr>
        <p:blipFill>
          <a:blip r:embed="rId15"/>
          <a:stretch>
            <a:fillRect/>
          </a:stretch>
        </p:blipFill>
        <p:spPr>
          <a:xfrm>
            <a:off x="1814512" y="514350"/>
            <a:ext cx="5514975" cy="4114800"/>
          </a:xfrm>
          <a:prstGeom prst="rect">
            <a:avLst/>
          </a:prstGeom>
        </p:spPr>
      </p:pic>
      <p:pic>
        <p:nvPicPr>
          <p:cNvPr id="42" name="Picture 41">
            <a:extLst>
              <a:ext uri="{FF2B5EF4-FFF2-40B4-BE49-F238E27FC236}">
                <a16:creationId xmlns:a16="http://schemas.microsoft.com/office/drawing/2014/main" id="{6FFD69FE-FA92-A7A5-5E5C-A63A3CDD5EF2}"/>
              </a:ext>
            </a:extLst>
          </p:cNvPr>
          <p:cNvPicPr>
            <a:picLocks noChangeAspect="1"/>
          </p:cNvPicPr>
          <p:nvPr/>
        </p:nvPicPr>
        <p:blipFill>
          <a:blip r:embed="rId16"/>
          <a:stretch>
            <a:fillRect/>
          </a:stretch>
        </p:blipFill>
        <p:spPr>
          <a:xfrm>
            <a:off x="1871662" y="514350"/>
            <a:ext cx="5400675" cy="4114800"/>
          </a:xfrm>
          <a:prstGeom prst="rect">
            <a:avLst/>
          </a:prstGeom>
        </p:spPr>
      </p:pic>
      <p:pic>
        <p:nvPicPr>
          <p:cNvPr id="44" name="Picture 43">
            <a:extLst>
              <a:ext uri="{FF2B5EF4-FFF2-40B4-BE49-F238E27FC236}">
                <a16:creationId xmlns:a16="http://schemas.microsoft.com/office/drawing/2014/main" id="{64025D91-75A6-183E-B64A-D49456F3AE5D}"/>
              </a:ext>
            </a:extLst>
          </p:cNvPr>
          <p:cNvPicPr>
            <a:picLocks noChangeAspect="1"/>
          </p:cNvPicPr>
          <p:nvPr/>
        </p:nvPicPr>
        <p:blipFill>
          <a:blip r:embed="rId17"/>
          <a:stretch>
            <a:fillRect/>
          </a:stretch>
        </p:blipFill>
        <p:spPr>
          <a:xfrm>
            <a:off x="1871662" y="514350"/>
            <a:ext cx="5400675" cy="4114800"/>
          </a:xfrm>
          <a:prstGeom prst="rect">
            <a:avLst/>
          </a:prstGeom>
        </p:spPr>
      </p:pic>
      <p:pic>
        <p:nvPicPr>
          <p:cNvPr id="46" name="Picture 45">
            <a:extLst>
              <a:ext uri="{FF2B5EF4-FFF2-40B4-BE49-F238E27FC236}">
                <a16:creationId xmlns:a16="http://schemas.microsoft.com/office/drawing/2014/main" id="{A1EB14B8-D571-00AF-8DEA-F03A51922DB3}"/>
              </a:ext>
            </a:extLst>
          </p:cNvPr>
          <p:cNvPicPr>
            <a:picLocks noChangeAspect="1"/>
          </p:cNvPicPr>
          <p:nvPr/>
        </p:nvPicPr>
        <p:blipFill>
          <a:blip r:embed="rId18"/>
          <a:stretch>
            <a:fillRect/>
          </a:stretch>
        </p:blipFill>
        <p:spPr>
          <a:xfrm>
            <a:off x="1814512" y="490537"/>
            <a:ext cx="5514975" cy="4162425"/>
          </a:xfrm>
          <a:prstGeom prst="rect">
            <a:avLst/>
          </a:prstGeom>
        </p:spPr>
      </p:pic>
      <p:pic>
        <p:nvPicPr>
          <p:cNvPr id="48" name="Picture 47">
            <a:extLst>
              <a:ext uri="{FF2B5EF4-FFF2-40B4-BE49-F238E27FC236}">
                <a16:creationId xmlns:a16="http://schemas.microsoft.com/office/drawing/2014/main" id="{C1FEE834-ED80-DF1B-5543-63C88A012EB2}"/>
              </a:ext>
            </a:extLst>
          </p:cNvPr>
          <p:cNvPicPr>
            <a:picLocks noChangeAspect="1"/>
          </p:cNvPicPr>
          <p:nvPr/>
        </p:nvPicPr>
        <p:blipFill>
          <a:blip r:embed="rId19"/>
          <a:stretch>
            <a:fillRect/>
          </a:stretch>
        </p:blipFill>
        <p:spPr>
          <a:xfrm>
            <a:off x="1776412" y="514350"/>
            <a:ext cx="5591175" cy="4114800"/>
          </a:xfrm>
          <a:prstGeom prst="rect">
            <a:avLst/>
          </a:prstGeom>
        </p:spPr>
      </p:pic>
      <p:pic>
        <p:nvPicPr>
          <p:cNvPr id="50" name="Picture 49">
            <a:extLst>
              <a:ext uri="{FF2B5EF4-FFF2-40B4-BE49-F238E27FC236}">
                <a16:creationId xmlns:a16="http://schemas.microsoft.com/office/drawing/2014/main" id="{63E59D29-75AD-F613-578F-0F49FBE7B08B}"/>
              </a:ext>
            </a:extLst>
          </p:cNvPr>
          <p:cNvPicPr>
            <a:picLocks noChangeAspect="1"/>
          </p:cNvPicPr>
          <p:nvPr/>
        </p:nvPicPr>
        <p:blipFill>
          <a:blip r:embed="rId20"/>
          <a:stretch>
            <a:fillRect/>
          </a:stretch>
        </p:blipFill>
        <p:spPr>
          <a:xfrm>
            <a:off x="1776412" y="514350"/>
            <a:ext cx="5591175" cy="4114800"/>
          </a:xfrm>
          <a:prstGeom prst="rect">
            <a:avLst/>
          </a:prstGeom>
        </p:spPr>
      </p:pic>
      <p:pic>
        <p:nvPicPr>
          <p:cNvPr id="52" name="Picture 51">
            <a:extLst>
              <a:ext uri="{FF2B5EF4-FFF2-40B4-BE49-F238E27FC236}">
                <a16:creationId xmlns:a16="http://schemas.microsoft.com/office/drawing/2014/main" id="{5AD05390-C8A3-A697-49CF-76DA6C02A11A}"/>
              </a:ext>
            </a:extLst>
          </p:cNvPr>
          <p:cNvPicPr>
            <a:picLocks noChangeAspect="1"/>
          </p:cNvPicPr>
          <p:nvPr/>
        </p:nvPicPr>
        <p:blipFill>
          <a:blip r:embed="rId21"/>
          <a:stretch>
            <a:fillRect/>
          </a:stretch>
        </p:blipFill>
        <p:spPr>
          <a:xfrm>
            <a:off x="1871662" y="514350"/>
            <a:ext cx="5400675" cy="4114800"/>
          </a:xfrm>
          <a:prstGeom prst="rect">
            <a:avLst/>
          </a:prstGeom>
        </p:spPr>
      </p:pic>
      <p:pic>
        <p:nvPicPr>
          <p:cNvPr id="54" name="Picture 53">
            <a:extLst>
              <a:ext uri="{FF2B5EF4-FFF2-40B4-BE49-F238E27FC236}">
                <a16:creationId xmlns:a16="http://schemas.microsoft.com/office/drawing/2014/main" id="{CDE2E4C1-4BD2-7987-1464-20E4E0DD8AF9}"/>
              </a:ext>
            </a:extLst>
          </p:cNvPr>
          <p:cNvPicPr>
            <a:picLocks noChangeAspect="1"/>
          </p:cNvPicPr>
          <p:nvPr/>
        </p:nvPicPr>
        <p:blipFill>
          <a:blip r:embed="rId22"/>
          <a:stretch>
            <a:fillRect/>
          </a:stretch>
        </p:blipFill>
        <p:spPr>
          <a:xfrm>
            <a:off x="1871662" y="514350"/>
            <a:ext cx="5400675" cy="4114800"/>
          </a:xfrm>
          <a:prstGeom prst="rect">
            <a:avLst/>
          </a:prstGeom>
        </p:spPr>
      </p:pic>
      <p:pic>
        <p:nvPicPr>
          <p:cNvPr id="56" name="Picture 55">
            <a:extLst>
              <a:ext uri="{FF2B5EF4-FFF2-40B4-BE49-F238E27FC236}">
                <a16:creationId xmlns:a16="http://schemas.microsoft.com/office/drawing/2014/main" id="{73101ADF-8CA4-CD9D-4F09-B223536DBA03}"/>
              </a:ext>
            </a:extLst>
          </p:cNvPr>
          <p:cNvPicPr>
            <a:picLocks noChangeAspect="1"/>
          </p:cNvPicPr>
          <p:nvPr/>
        </p:nvPicPr>
        <p:blipFill>
          <a:blip r:embed="rId23"/>
          <a:stretch>
            <a:fillRect/>
          </a:stretch>
        </p:blipFill>
        <p:spPr>
          <a:xfrm>
            <a:off x="1699723" y="521493"/>
            <a:ext cx="5400675" cy="4114800"/>
          </a:xfrm>
          <a:prstGeom prst="rect">
            <a:avLst/>
          </a:prstGeom>
        </p:spPr>
      </p:pic>
      <p:pic>
        <p:nvPicPr>
          <p:cNvPr id="58" name="Picture 57">
            <a:extLst>
              <a:ext uri="{FF2B5EF4-FFF2-40B4-BE49-F238E27FC236}">
                <a16:creationId xmlns:a16="http://schemas.microsoft.com/office/drawing/2014/main" id="{E7CEFDE3-1963-20FB-91CA-22E760BD41A1}"/>
              </a:ext>
            </a:extLst>
          </p:cNvPr>
          <p:cNvPicPr>
            <a:picLocks noChangeAspect="1"/>
          </p:cNvPicPr>
          <p:nvPr/>
        </p:nvPicPr>
        <p:blipFill>
          <a:blip r:embed="rId24"/>
          <a:stretch>
            <a:fillRect/>
          </a:stretch>
        </p:blipFill>
        <p:spPr>
          <a:xfrm>
            <a:off x="1871662" y="490537"/>
            <a:ext cx="5400675" cy="4114800"/>
          </a:xfrm>
          <a:prstGeom prst="rect">
            <a:avLst/>
          </a:prstGeom>
        </p:spPr>
      </p:pic>
    </p:spTree>
    <p:extLst>
      <p:ext uri="{BB962C8B-B14F-4D97-AF65-F5344CB8AC3E}">
        <p14:creationId xmlns:p14="http://schemas.microsoft.com/office/powerpoint/2010/main" val="40566689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2C9A8-D09C-D88B-D666-B5D3F3EA73C1}"/>
              </a:ext>
            </a:extLst>
          </p:cNvPr>
          <p:cNvSpPr>
            <a:spLocks noGrp="1"/>
          </p:cNvSpPr>
          <p:nvPr>
            <p:ph type="title"/>
          </p:nvPr>
        </p:nvSpPr>
        <p:spPr>
          <a:xfrm>
            <a:off x="319090" y="972000"/>
            <a:ext cx="8508999" cy="4074129"/>
          </a:xfrm>
        </p:spPr>
        <p:txBody>
          <a:bodyPr/>
          <a:lstStyle/>
          <a:p>
            <a:r>
              <a:rPr lang="en-US" dirty="0">
                <a:solidFill>
                  <a:srgbClr val="FF0000"/>
                </a:solidFill>
                <a:hlinkClick r:id="rId2"/>
              </a:rPr>
              <a:t>https://www.uml.edu/docs/s-v-jan2001_modal_analysis_tcm18-189939.pdf</a:t>
            </a:r>
            <a:br>
              <a:rPr lang="en-US" dirty="0">
                <a:solidFill>
                  <a:srgbClr val="FF0000"/>
                </a:solidFill>
              </a:rPr>
            </a:br>
            <a:br>
              <a:rPr lang="en-US" dirty="0">
                <a:solidFill>
                  <a:srgbClr val="FF0000"/>
                </a:solidFill>
              </a:rPr>
            </a:br>
            <a:r>
              <a:rPr lang="en-US" b="0" i="0" u="none" strike="noStrike" dirty="0">
                <a:effectLst/>
                <a:latin typeface="Arial" panose="020B0604020202020204" pitchFamily="34" charset="0"/>
                <a:hlinkClick r:id="rId2"/>
              </a:rPr>
              <a:t>EXPERIMENTAL MODAL ANALYSIS</a:t>
            </a:r>
            <a:br>
              <a:rPr lang="en-US" b="0" i="0" u="none" strike="noStrike" dirty="0">
                <a:effectLst/>
                <a:latin typeface="Arial" panose="020B0604020202020204" pitchFamily="34" charset="0"/>
              </a:rPr>
            </a:br>
            <a:br>
              <a:rPr lang="en-US" dirty="0">
                <a:solidFill>
                  <a:srgbClr val="FF0000"/>
                </a:solidFill>
              </a:rPr>
            </a:br>
            <a:br>
              <a:rPr lang="en-US" dirty="0">
                <a:solidFill>
                  <a:srgbClr val="FF0000"/>
                </a:solidFill>
              </a:rPr>
            </a:br>
            <a:r>
              <a:rPr lang="en-US" b="1" i="0" dirty="0">
                <a:solidFill>
                  <a:srgbClr val="1C1D1E"/>
                </a:solidFill>
                <a:effectLst/>
                <a:latin typeface="Open Sans" panose="020B0606030504020204" pitchFamily="34" charset="0"/>
              </a:rPr>
              <a:t>Updating Finite Element Model of a Wind Turbine Blade Section Using Experimental Modal Analysis Results</a:t>
            </a:r>
            <a:br>
              <a:rPr lang="en-US" b="1" i="0" dirty="0">
                <a:solidFill>
                  <a:srgbClr val="1C1D1E"/>
                </a:solidFill>
                <a:effectLst/>
                <a:latin typeface="Open Sans" panose="020B0606030504020204" pitchFamily="34" charset="0"/>
              </a:rPr>
            </a:br>
            <a:endParaRPr lang="en-US" dirty="0">
              <a:solidFill>
                <a:srgbClr val="FF0000"/>
              </a:solidFill>
            </a:endParaRPr>
          </a:p>
        </p:txBody>
      </p:sp>
      <p:sp>
        <p:nvSpPr>
          <p:cNvPr id="3" name="Slide Number Placeholder 2">
            <a:extLst>
              <a:ext uri="{FF2B5EF4-FFF2-40B4-BE49-F238E27FC236}">
                <a16:creationId xmlns:a16="http://schemas.microsoft.com/office/drawing/2014/main" id="{D0587E13-1644-BC8F-BFE1-2F29F52E145C}"/>
              </a:ext>
            </a:extLst>
          </p:cNvPr>
          <p:cNvSpPr>
            <a:spLocks noGrp="1"/>
          </p:cNvSpPr>
          <p:nvPr>
            <p:ph type="sldNum" sz="quarter" idx="11"/>
          </p:nvPr>
        </p:nvSpPr>
        <p:spPr/>
        <p:txBody>
          <a:bodyPr/>
          <a:lstStyle/>
          <a:p>
            <a:fld id="{CE58CB1E-F828-4F11-99E0-327109AF9DA4}" type="slidenum">
              <a:rPr lang="de-DE" smtClean="0"/>
              <a:pPr/>
              <a:t>34</a:t>
            </a:fld>
            <a:endParaRPr lang="de-DE" dirty="0"/>
          </a:p>
        </p:txBody>
      </p:sp>
      <p:sp>
        <p:nvSpPr>
          <p:cNvPr id="4" name="Footer Placeholder 3">
            <a:extLst>
              <a:ext uri="{FF2B5EF4-FFF2-40B4-BE49-F238E27FC236}">
                <a16:creationId xmlns:a16="http://schemas.microsoft.com/office/drawing/2014/main" id="{93E08FD9-5ECD-FDA1-4750-B2470A88DEE3}"/>
              </a:ext>
            </a:extLst>
          </p:cNvPr>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240792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B54FA-77BA-C50E-A3F9-B1213DE9F1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441652-9937-0EDB-18CD-985D17AA5C03}"/>
              </a:ext>
            </a:extLst>
          </p:cNvPr>
          <p:cNvSpPr>
            <a:spLocks noGrp="1"/>
          </p:cNvSpPr>
          <p:nvPr>
            <p:ph type="title"/>
          </p:nvPr>
        </p:nvSpPr>
        <p:spPr>
          <a:xfrm>
            <a:off x="317935" y="823508"/>
            <a:ext cx="8508999" cy="366190"/>
          </a:xfrm>
        </p:spPr>
        <p:txBody>
          <a:bodyPr/>
          <a:lstStyle/>
          <a:p>
            <a:r>
              <a:rPr lang="en-US" sz="2000" dirty="0">
                <a:solidFill>
                  <a:schemeClr val="tx1"/>
                </a:solidFill>
              </a:rPr>
              <a:t>System identification using SSI from 75 events</a:t>
            </a:r>
          </a:p>
        </p:txBody>
      </p:sp>
      <p:sp>
        <p:nvSpPr>
          <p:cNvPr id="3" name="Slide Number Placeholder 2">
            <a:extLst>
              <a:ext uri="{FF2B5EF4-FFF2-40B4-BE49-F238E27FC236}">
                <a16:creationId xmlns:a16="http://schemas.microsoft.com/office/drawing/2014/main" id="{A213ED01-E373-017E-1619-B55B0AD7C7F0}"/>
              </a:ext>
            </a:extLst>
          </p:cNvPr>
          <p:cNvSpPr>
            <a:spLocks noGrp="1"/>
          </p:cNvSpPr>
          <p:nvPr>
            <p:ph type="sldNum" sz="quarter" idx="11"/>
          </p:nvPr>
        </p:nvSpPr>
        <p:spPr/>
        <p:txBody>
          <a:bodyPr/>
          <a:lstStyle/>
          <a:p>
            <a:fld id="{CE58CB1E-F828-4F11-99E0-327109AF9DA4}" type="slidenum">
              <a:rPr lang="de-DE" smtClean="0"/>
              <a:pPr/>
              <a:t>4</a:t>
            </a:fld>
            <a:endParaRPr lang="de-DE" dirty="0"/>
          </a:p>
        </p:txBody>
      </p:sp>
      <p:pic>
        <p:nvPicPr>
          <p:cNvPr id="11" name="Graphic 10">
            <a:extLst>
              <a:ext uri="{FF2B5EF4-FFF2-40B4-BE49-F238E27FC236}">
                <a16:creationId xmlns:a16="http://schemas.microsoft.com/office/drawing/2014/main" id="{66E02483-C2E3-0391-2E33-B82264B392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3872" y="1319451"/>
            <a:ext cx="4173724" cy="3130293"/>
          </a:xfrm>
          <a:prstGeom prst="rect">
            <a:avLst/>
          </a:prstGeom>
        </p:spPr>
      </p:pic>
      <p:pic>
        <p:nvPicPr>
          <p:cNvPr id="13" name="Graphic 12">
            <a:extLst>
              <a:ext uri="{FF2B5EF4-FFF2-40B4-BE49-F238E27FC236}">
                <a16:creationId xmlns:a16="http://schemas.microsoft.com/office/drawing/2014/main" id="{DA9BE6BD-7ECF-5645-B25B-CC22E300DD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7596" y="1319451"/>
            <a:ext cx="4173724" cy="3130293"/>
          </a:xfrm>
          <a:prstGeom prst="rect">
            <a:avLst/>
          </a:prstGeom>
        </p:spPr>
      </p:pic>
      <p:sp>
        <p:nvSpPr>
          <p:cNvPr id="14" name="TextBox 13">
            <a:extLst>
              <a:ext uri="{FF2B5EF4-FFF2-40B4-BE49-F238E27FC236}">
                <a16:creationId xmlns:a16="http://schemas.microsoft.com/office/drawing/2014/main" id="{AA62BEAE-679E-325D-C7D2-A1473A89EBDB}"/>
              </a:ext>
            </a:extLst>
          </p:cNvPr>
          <p:cNvSpPr txBox="1"/>
          <p:nvPr/>
        </p:nvSpPr>
        <p:spPr>
          <a:xfrm>
            <a:off x="702871" y="4715983"/>
            <a:ext cx="7489401" cy="302519"/>
          </a:xfrm>
          <a:prstGeom prst="rect">
            <a:avLst/>
          </a:prstGeom>
          <a:noFill/>
        </p:spPr>
        <p:txBody>
          <a:bodyPr wrap="square" lIns="0" tIns="0" rIns="0" bIns="0" rtlCol="0">
            <a:spAutoFit/>
          </a:bodyPr>
          <a:lstStyle/>
          <a:p>
            <a:pPr>
              <a:lnSpc>
                <a:spcPct val="114000"/>
              </a:lnSpc>
            </a:pPr>
            <a:r>
              <a:rPr lang="en-US" sz="900" dirty="0">
                <a:latin typeface="+mn-lt"/>
              </a:rPr>
              <a:t>* System identification using SSI methods. Two modes are collected for each event, where only the events that both sensors in 1OG and 2OG are activated simultaneously will be counted,  the number of events is N = 75.  </a:t>
            </a:r>
          </a:p>
        </p:txBody>
      </p:sp>
      <p:sp>
        <p:nvSpPr>
          <p:cNvPr id="15" name="TextBox 14">
            <a:extLst>
              <a:ext uri="{FF2B5EF4-FFF2-40B4-BE49-F238E27FC236}">
                <a16:creationId xmlns:a16="http://schemas.microsoft.com/office/drawing/2014/main" id="{DCB268C4-A118-CFFD-A464-7ADDE87C4193}"/>
              </a:ext>
            </a:extLst>
          </p:cNvPr>
          <p:cNvSpPr txBox="1"/>
          <p:nvPr/>
        </p:nvSpPr>
        <p:spPr>
          <a:xfrm>
            <a:off x="702871" y="4357562"/>
            <a:ext cx="4081584" cy="160750"/>
          </a:xfrm>
          <a:prstGeom prst="rect">
            <a:avLst/>
          </a:prstGeom>
          <a:noFill/>
        </p:spPr>
        <p:txBody>
          <a:bodyPr wrap="square" lIns="0" tIns="0" rIns="0" bIns="0" rtlCol="0">
            <a:spAutoFit/>
          </a:bodyPr>
          <a:lstStyle/>
          <a:p>
            <a:pPr>
              <a:lnSpc>
                <a:spcPct val="114000"/>
              </a:lnSpc>
            </a:pPr>
            <a:r>
              <a:rPr lang="en-US" sz="1000" b="1" dirty="0">
                <a:latin typeface="+mn-lt"/>
              </a:rPr>
              <a:t>Detected dominated frequency against damping ratio, 1OG</a:t>
            </a:r>
          </a:p>
        </p:txBody>
      </p:sp>
      <p:sp>
        <p:nvSpPr>
          <p:cNvPr id="16" name="TextBox 15">
            <a:extLst>
              <a:ext uri="{FF2B5EF4-FFF2-40B4-BE49-F238E27FC236}">
                <a16:creationId xmlns:a16="http://schemas.microsoft.com/office/drawing/2014/main" id="{7833AFF0-91B1-ABD8-889D-521CCE58934B}"/>
              </a:ext>
            </a:extLst>
          </p:cNvPr>
          <p:cNvSpPr txBox="1"/>
          <p:nvPr/>
        </p:nvSpPr>
        <p:spPr>
          <a:xfrm>
            <a:off x="4784455" y="4357562"/>
            <a:ext cx="4081584" cy="160750"/>
          </a:xfrm>
          <a:prstGeom prst="rect">
            <a:avLst/>
          </a:prstGeom>
          <a:noFill/>
        </p:spPr>
        <p:txBody>
          <a:bodyPr wrap="square" lIns="0" tIns="0" rIns="0" bIns="0" rtlCol="0">
            <a:spAutoFit/>
          </a:bodyPr>
          <a:lstStyle/>
          <a:p>
            <a:pPr>
              <a:lnSpc>
                <a:spcPct val="114000"/>
              </a:lnSpc>
            </a:pPr>
            <a:r>
              <a:rPr lang="en-US" sz="1000" b="1" dirty="0">
                <a:latin typeface="+mn-lt"/>
              </a:rPr>
              <a:t>Detected dominated frequency against damping ratio, 2OG</a:t>
            </a:r>
          </a:p>
        </p:txBody>
      </p:sp>
    </p:spTree>
    <p:extLst>
      <p:ext uri="{BB962C8B-B14F-4D97-AF65-F5344CB8AC3E}">
        <p14:creationId xmlns:p14="http://schemas.microsoft.com/office/powerpoint/2010/main" val="2523835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A22CE-E696-D2EE-DA7B-5C4EA0074D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642963-62D4-3CE7-B3BF-13D4BFF29FB3}"/>
              </a:ext>
            </a:extLst>
          </p:cNvPr>
          <p:cNvSpPr>
            <a:spLocks noGrp="1"/>
          </p:cNvSpPr>
          <p:nvPr>
            <p:ph type="title"/>
          </p:nvPr>
        </p:nvSpPr>
        <p:spPr>
          <a:xfrm>
            <a:off x="317935" y="823508"/>
            <a:ext cx="8508999" cy="366190"/>
          </a:xfrm>
        </p:spPr>
        <p:txBody>
          <a:bodyPr/>
          <a:lstStyle/>
          <a:p>
            <a:r>
              <a:rPr lang="en-US" sz="2000" dirty="0">
                <a:solidFill>
                  <a:schemeClr val="tx1"/>
                </a:solidFill>
              </a:rPr>
              <a:t>System identification using SSI-COV from 75 events</a:t>
            </a:r>
          </a:p>
        </p:txBody>
      </p:sp>
      <p:sp>
        <p:nvSpPr>
          <p:cNvPr id="3" name="Slide Number Placeholder 2">
            <a:extLst>
              <a:ext uri="{FF2B5EF4-FFF2-40B4-BE49-F238E27FC236}">
                <a16:creationId xmlns:a16="http://schemas.microsoft.com/office/drawing/2014/main" id="{3E53C69F-4E0F-9DD9-9FBC-7D33F2BB2E40}"/>
              </a:ext>
            </a:extLst>
          </p:cNvPr>
          <p:cNvSpPr>
            <a:spLocks noGrp="1"/>
          </p:cNvSpPr>
          <p:nvPr>
            <p:ph type="sldNum" sz="quarter" idx="11"/>
          </p:nvPr>
        </p:nvSpPr>
        <p:spPr/>
        <p:txBody>
          <a:bodyPr/>
          <a:lstStyle/>
          <a:p>
            <a:fld id="{CE58CB1E-F828-4F11-99E0-327109AF9DA4}" type="slidenum">
              <a:rPr lang="de-DE" smtClean="0"/>
              <a:pPr/>
              <a:t>5</a:t>
            </a:fld>
            <a:endParaRPr lang="de-DE" dirty="0"/>
          </a:p>
        </p:txBody>
      </p:sp>
      <p:sp>
        <p:nvSpPr>
          <p:cNvPr id="14" name="TextBox 13">
            <a:extLst>
              <a:ext uri="{FF2B5EF4-FFF2-40B4-BE49-F238E27FC236}">
                <a16:creationId xmlns:a16="http://schemas.microsoft.com/office/drawing/2014/main" id="{7035CE57-55E4-9F57-A72D-C1E35E313F12}"/>
              </a:ext>
            </a:extLst>
          </p:cNvPr>
          <p:cNvSpPr txBox="1"/>
          <p:nvPr/>
        </p:nvSpPr>
        <p:spPr>
          <a:xfrm>
            <a:off x="311533" y="4320831"/>
            <a:ext cx="7489401" cy="302519"/>
          </a:xfrm>
          <a:prstGeom prst="rect">
            <a:avLst/>
          </a:prstGeom>
          <a:noFill/>
        </p:spPr>
        <p:txBody>
          <a:bodyPr wrap="square" lIns="0" tIns="0" rIns="0" bIns="0" rtlCol="0">
            <a:spAutoFit/>
          </a:bodyPr>
          <a:lstStyle/>
          <a:p>
            <a:pPr>
              <a:lnSpc>
                <a:spcPct val="114000"/>
              </a:lnSpc>
            </a:pPr>
            <a:r>
              <a:rPr lang="en-US" sz="900" dirty="0">
                <a:latin typeface="+mn-lt"/>
              </a:rPr>
              <a:t>* System identification using SSI-COV methods. A number of modes are automatically detected for each event, where only the events that both sensors in 1OG and 2OG are activated simultaneously will be counted; the number of events is N = 75.  </a:t>
            </a:r>
          </a:p>
        </p:txBody>
      </p:sp>
      <p:pic>
        <p:nvPicPr>
          <p:cNvPr id="12" name="Graphic 11">
            <a:extLst>
              <a:ext uri="{FF2B5EF4-FFF2-40B4-BE49-F238E27FC236}">
                <a16:creationId xmlns:a16="http://schemas.microsoft.com/office/drawing/2014/main" id="{5207EF84-0E35-05FF-6A97-92EB90ABAA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578" y="1491915"/>
            <a:ext cx="3161472" cy="2371105"/>
          </a:xfrm>
          <a:prstGeom prst="rect">
            <a:avLst/>
          </a:prstGeom>
        </p:spPr>
      </p:pic>
      <p:pic>
        <p:nvPicPr>
          <p:cNvPr id="18" name="Graphic 17">
            <a:extLst>
              <a:ext uri="{FF2B5EF4-FFF2-40B4-BE49-F238E27FC236}">
                <a16:creationId xmlns:a16="http://schemas.microsoft.com/office/drawing/2014/main" id="{1F6DE4D0-EBA3-9B4D-0297-7B4CC4EC95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91264" y="1491916"/>
            <a:ext cx="3161472" cy="2371105"/>
          </a:xfrm>
          <a:prstGeom prst="rect">
            <a:avLst/>
          </a:prstGeom>
        </p:spPr>
      </p:pic>
      <p:pic>
        <p:nvPicPr>
          <p:cNvPr id="20" name="Graphic 19">
            <a:extLst>
              <a:ext uri="{FF2B5EF4-FFF2-40B4-BE49-F238E27FC236}">
                <a16:creationId xmlns:a16="http://schemas.microsoft.com/office/drawing/2014/main" id="{30B3FAA6-DDC8-EEB7-C5E0-532CE3E0F5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37960" y="1491914"/>
            <a:ext cx="3161472" cy="2371105"/>
          </a:xfrm>
          <a:prstGeom prst="rect">
            <a:avLst/>
          </a:prstGeom>
        </p:spPr>
      </p:pic>
      <p:sp>
        <p:nvSpPr>
          <p:cNvPr id="21" name="TextBox 20">
            <a:extLst>
              <a:ext uri="{FF2B5EF4-FFF2-40B4-BE49-F238E27FC236}">
                <a16:creationId xmlns:a16="http://schemas.microsoft.com/office/drawing/2014/main" id="{E525172A-DE24-B072-F134-DF199FD9C33F}"/>
              </a:ext>
            </a:extLst>
          </p:cNvPr>
          <p:cNvSpPr txBox="1"/>
          <p:nvPr/>
        </p:nvSpPr>
        <p:spPr>
          <a:xfrm>
            <a:off x="999649" y="3928942"/>
            <a:ext cx="1583129" cy="160750"/>
          </a:xfrm>
          <a:prstGeom prst="rect">
            <a:avLst/>
          </a:prstGeom>
          <a:noFill/>
        </p:spPr>
        <p:txBody>
          <a:bodyPr wrap="square" lIns="0" tIns="0" rIns="0" bIns="0" rtlCol="0">
            <a:spAutoFit/>
          </a:bodyPr>
          <a:lstStyle/>
          <a:p>
            <a:pPr>
              <a:lnSpc>
                <a:spcPct val="114000"/>
              </a:lnSpc>
            </a:pPr>
            <a:r>
              <a:rPr lang="en-US" sz="1000" b="1" dirty="0">
                <a:latin typeface="+mn-lt"/>
              </a:rPr>
              <a:t>Detected system in x dir.</a:t>
            </a:r>
          </a:p>
        </p:txBody>
      </p:sp>
      <p:sp>
        <p:nvSpPr>
          <p:cNvPr id="22" name="TextBox 21">
            <a:extLst>
              <a:ext uri="{FF2B5EF4-FFF2-40B4-BE49-F238E27FC236}">
                <a16:creationId xmlns:a16="http://schemas.microsoft.com/office/drawing/2014/main" id="{0384FE6C-5298-4AC7-73BE-2654BFE3E985}"/>
              </a:ext>
            </a:extLst>
          </p:cNvPr>
          <p:cNvSpPr txBox="1"/>
          <p:nvPr/>
        </p:nvSpPr>
        <p:spPr>
          <a:xfrm>
            <a:off x="3863390" y="3928446"/>
            <a:ext cx="1583129" cy="160750"/>
          </a:xfrm>
          <a:prstGeom prst="rect">
            <a:avLst/>
          </a:prstGeom>
          <a:noFill/>
        </p:spPr>
        <p:txBody>
          <a:bodyPr wrap="square" lIns="0" tIns="0" rIns="0" bIns="0" rtlCol="0">
            <a:spAutoFit/>
          </a:bodyPr>
          <a:lstStyle/>
          <a:p>
            <a:pPr>
              <a:lnSpc>
                <a:spcPct val="114000"/>
              </a:lnSpc>
            </a:pPr>
            <a:r>
              <a:rPr lang="en-US" sz="1000" b="1" dirty="0">
                <a:latin typeface="+mn-lt"/>
              </a:rPr>
              <a:t>Detected system in y dir.</a:t>
            </a:r>
          </a:p>
        </p:txBody>
      </p:sp>
      <p:sp>
        <p:nvSpPr>
          <p:cNvPr id="23" name="TextBox 22">
            <a:extLst>
              <a:ext uri="{FF2B5EF4-FFF2-40B4-BE49-F238E27FC236}">
                <a16:creationId xmlns:a16="http://schemas.microsoft.com/office/drawing/2014/main" id="{013EEEFB-D753-4072-D847-D2CE18BC93D7}"/>
              </a:ext>
            </a:extLst>
          </p:cNvPr>
          <p:cNvSpPr txBox="1"/>
          <p:nvPr/>
        </p:nvSpPr>
        <p:spPr>
          <a:xfrm>
            <a:off x="6727131" y="3933904"/>
            <a:ext cx="1583129" cy="160750"/>
          </a:xfrm>
          <a:prstGeom prst="rect">
            <a:avLst/>
          </a:prstGeom>
          <a:noFill/>
        </p:spPr>
        <p:txBody>
          <a:bodyPr wrap="square" lIns="0" tIns="0" rIns="0" bIns="0" rtlCol="0">
            <a:spAutoFit/>
          </a:bodyPr>
          <a:lstStyle/>
          <a:p>
            <a:pPr>
              <a:lnSpc>
                <a:spcPct val="114000"/>
              </a:lnSpc>
            </a:pPr>
            <a:r>
              <a:rPr lang="en-US" sz="1000" b="1" dirty="0">
                <a:latin typeface="+mn-lt"/>
              </a:rPr>
              <a:t>Detected system in z dir.</a:t>
            </a:r>
          </a:p>
        </p:txBody>
      </p:sp>
    </p:spTree>
    <p:extLst>
      <p:ext uri="{BB962C8B-B14F-4D97-AF65-F5344CB8AC3E}">
        <p14:creationId xmlns:p14="http://schemas.microsoft.com/office/powerpoint/2010/main" val="494673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49877-9826-0013-2249-9413647FFC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38F31C-121C-3ECA-CF2F-03AB98551911}"/>
              </a:ext>
            </a:extLst>
          </p:cNvPr>
          <p:cNvSpPr>
            <a:spLocks noGrp="1"/>
          </p:cNvSpPr>
          <p:nvPr>
            <p:ph type="title"/>
          </p:nvPr>
        </p:nvSpPr>
        <p:spPr>
          <a:xfrm>
            <a:off x="317935" y="823508"/>
            <a:ext cx="8508999" cy="366190"/>
          </a:xfrm>
        </p:spPr>
        <p:txBody>
          <a:bodyPr/>
          <a:lstStyle/>
          <a:p>
            <a:r>
              <a:rPr lang="en-US" sz="2000" dirty="0">
                <a:solidFill>
                  <a:schemeClr val="tx1"/>
                </a:solidFill>
              </a:rPr>
              <a:t>System identification using SSI-COV from 13 hammer testing in z-</a:t>
            </a:r>
            <a:r>
              <a:rPr lang="en-US" sz="2000" dirty="0" err="1">
                <a:solidFill>
                  <a:schemeClr val="tx1"/>
                </a:solidFill>
              </a:rPr>
              <a:t>dir</a:t>
            </a:r>
            <a:endParaRPr lang="en-US" sz="2000" dirty="0">
              <a:solidFill>
                <a:schemeClr val="tx1"/>
              </a:solidFill>
            </a:endParaRPr>
          </a:p>
        </p:txBody>
      </p:sp>
      <p:sp>
        <p:nvSpPr>
          <p:cNvPr id="3" name="Slide Number Placeholder 2">
            <a:extLst>
              <a:ext uri="{FF2B5EF4-FFF2-40B4-BE49-F238E27FC236}">
                <a16:creationId xmlns:a16="http://schemas.microsoft.com/office/drawing/2014/main" id="{5C8ABC0A-9A42-4765-A30E-0FA7660B95E7}"/>
              </a:ext>
            </a:extLst>
          </p:cNvPr>
          <p:cNvSpPr>
            <a:spLocks noGrp="1"/>
          </p:cNvSpPr>
          <p:nvPr>
            <p:ph type="sldNum" sz="quarter" idx="11"/>
          </p:nvPr>
        </p:nvSpPr>
        <p:spPr/>
        <p:txBody>
          <a:bodyPr/>
          <a:lstStyle/>
          <a:p>
            <a:fld id="{CE58CB1E-F828-4F11-99E0-327109AF9DA4}" type="slidenum">
              <a:rPr lang="de-DE" smtClean="0"/>
              <a:pPr/>
              <a:t>6</a:t>
            </a:fld>
            <a:endParaRPr lang="de-DE" dirty="0"/>
          </a:p>
        </p:txBody>
      </p:sp>
      <p:sp>
        <p:nvSpPr>
          <p:cNvPr id="23" name="TextBox 22">
            <a:extLst>
              <a:ext uri="{FF2B5EF4-FFF2-40B4-BE49-F238E27FC236}">
                <a16:creationId xmlns:a16="http://schemas.microsoft.com/office/drawing/2014/main" id="{0509B094-43C8-D1AC-631F-9825D2A62828}"/>
              </a:ext>
            </a:extLst>
          </p:cNvPr>
          <p:cNvSpPr txBox="1"/>
          <p:nvPr/>
        </p:nvSpPr>
        <p:spPr>
          <a:xfrm>
            <a:off x="3344974" y="4159242"/>
            <a:ext cx="1583129" cy="160750"/>
          </a:xfrm>
          <a:prstGeom prst="rect">
            <a:avLst/>
          </a:prstGeom>
          <a:noFill/>
        </p:spPr>
        <p:txBody>
          <a:bodyPr wrap="square" lIns="0" tIns="0" rIns="0" bIns="0" rtlCol="0">
            <a:spAutoFit/>
          </a:bodyPr>
          <a:lstStyle/>
          <a:p>
            <a:pPr>
              <a:lnSpc>
                <a:spcPct val="114000"/>
              </a:lnSpc>
            </a:pPr>
            <a:r>
              <a:rPr lang="en-US" sz="1000" b="1" dirty="0">
                <a:latin typeface="+mn-lt"/>
              </a:rPr>
              <a:t>Detected system in z dir.</a:t>
            </a:r>
          </a:p>
        </p:txBody>
      </p:sp>
      <p:pic>
        <p:nvPicPr>
          <p:cNvPr id="1026" name="Picture 2">
            <a:extLst>
              <a:ext uri="{FF2B5EF4-FFF2-40B4-BE49-F238E27FC236}">
                <a16:creationId xmlns:a16="http://schemas.microsoft.com/office/drawing/2014/main" id="{FCBA2755-D4EA-045B-70A7-8218D19BBE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821" y="1288081"/>
            <a:ext cx="3742097" cy="280657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868E8BB1-870C-D4D6-D08F-E7419076F3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6539" y="1288081"/>
            <a:ext cx="3742097" cy="280657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BD96833-ABA1-7C1F-08CF-DA6162EB4C2B}"/>
              </a:ext>
            </a:extLst>
          </p:cNvPr>
          <p:cNvSpPr txBox="1"/>
          <p:nvPr/>
        </p:nvSpPr>
        <p:spPr>
          <a:xfrm>
            <a:off x="545821" y="4485653"/>
            <a:ext cx="7612659" cy="369332"/>
          </a:xfrm>
          <a:prstGeom prst="rect">
            <a:avLst/>
          </a:prstGeom>
          <a:noFill/>
        </p:spPr>
        <p:txBody>
          <a:bodyPr wrap="square">
            <a:spAutoFit/>
          </a:bodyPr>
          <a:lstStyle/>
          <a:p>
            <a:pPr rtl="0" fontAlgn="base">
              <a:spcAft>
                <a:spcPts val="1200"/>
              </a:spcAft>
              <a:buFont typeface="Arial" panose="020B0604020202020204" pitchFamily="34" charset="0"/>
              <a:buChar char="•"/>
            </a:pPr>
            <a:r>
              <a:rPr lang="en-US" sz="900" b="0" i="0" u="none" strike="noStrike" dirty="0">
                <a:solidFill>
                  <a:srgbClr val="595959"/>
                </a:solidFill>
                <a:effectLst/>
                <a:latin typeface="Arial" panose="020B0604020202020204" pitchFamily="34" charset="0"/>
              </a:rPr>
              <a:t>We Have 13 testing case, which can be separated to 3 events (different event means same signal recording locations but different excitation location ) from the RHS figure, case 1 - 6 are from event EX220 , case 7 - 9 from event EX221, case 10-13 are from event EX22.</a:t>
            </a:r>
          </a:p>
        </p:txBody>
      </p:sp>
    </p:spTree>
    <p:extLst>
      <p:ext uri="{BB962C8B-B14F-4D97-AF65-F5344CB8AC3E}">
        <p14:creationId xmlns:p14="http://schemas.microsoft.com/office/powerpoint/2010/main" val="261612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8F2CD4-6868-3F2D-E2C7-2C91A3EE5C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43568C-D6C8-C29E-E409-85B8DA4507F7}"/>
              </a:ext>
            </a:extLst>
          </p:cNvPr>
          <p:cNvSpPr>
            <a:spLocks noGrp="1"/>
          </p:cNvSpPr>
          <p:nvPr>
            <p:ph type="title"/>
          </p:nvPr>
        </p:nvSpPr>
        <p:spPr>
          <a:xfrm>
            <a:off x="317935" y="823508"/>
            <a:ext cx="8508999" cy="366190"/>
          </a:xfrm>
        </p:spPr>
        <p:txBody>
          <a:bodyPr/>
          <a:lstStyle/>
          <a:p>
            <a:r>
              <a:rPr lang="en-US" sz="2000" dirty="0">
                <a:solidFill>
                  <a:schemeClr val="tx1"/>
                </a:solidFill>
              </a:rPr>
              <a:t>System identification by hammer testing</a:t>
            </a:r>
          </a:p>
        </p:txBody>
      </p:sp>
      <p:sp>
        <p:nvSpPr>
          <p:cNvPr id="3" name="Slide Number Placeholder 2">
            <a:extLst>
              <a:ext uri="{FF2B5EF4-FFF2-40B4-BE49-F238E27FC236}">
                <a16:creationId xmlns:a16="http://schemas.microsoft.com/office/drawing/2014/main" id="{6F40098E-418F-D4BD-EB62-578A7EEE4232}"/>
              </a:ext>
            </a:extLst>
          </p:cNvPr>
          <p:cNvSpPr>
            <a:spLocks noGrp="1"/>
          </p:cNvSpPr>
          <p:nvPr>
            <p:ph type="sldNum" sz="quarter" idx="11"/>
          </p:nvPr>
        </p:nvSpPr>
        <p:spPr/>
        <p:txBody>
          <a:bodyPr/>
          <a:lstStyle/>
          <a:p>
            <a:fld id="{CE58CB1E-F828-4F11-99E0-327109AF9DA4}" type="slidenum">
              <a:rPr lang="de-DE" smtClean="0"/>
              <a:pPr/>
              <a:t>7</a:t>
            </a:fld>
            <a:endParaRPr lang="de-DE" dirty="0"/>
          </a:p>
        </p:txBody>
      </p:sp>
      <p:sp>
        <p:nvSpPr>
          <p:cNvPr id="6" name="Rectangle: Rounded Corners 5">
            <a:extLst>
              <a:ext uri="{FF2B5EF4-FFF2-40B4-BE49-F238E27FC236}">
                <a16:creationId xmlns:a16="http://schemas.microsoft.com/office/drawing/2014/main" id="{BCD95B7A-ABC5-0862-D675-210565D458D5}"/>
              </a:ext>
            </a:extLst>
          </p:cNvPr>
          <p:cNvSpPr/>
          <p:nvPr/>
        </p:nvSpPr>
        <p:spPr>
          <a:xfrm>
            <a:off x="317935" y="1273908"/>
            <a:ext cx="8508998" cy="3581077"/>
          </a:xfrm>
          <a:prstGeom prst="roundRect">
            <a:avLst>
              <a:gd name="adj" fmla="val 416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lnSpc>
                <a:spcPct val="114000"/>
              </a:lnSpc>
              <a:buAutoNum type="arabicPeriod"/>
            </a:pPr>
            <a:r>
              <a:rPr lang="en-US" sz="1400" dirty="0">
                <a:solidFill>
                  <a:schemeClr val="tx1"/>
                </a:solidFill>
              </a:rPr>
              <a:t>Hammer testing belongs to the Experimental Modal Analysis (EMA) method, which could provide us with more accurate results than OMA.</a:t>
            </a:r>
          </a:p>
          <a:p>
            <a:pPr marL="342900" indent="-342900">
              <a:lnSpc>
                <a:spcPct val="114000"/>
              </a:lnSpc>
              <a:buAutoNum type="arabicPeriod"/>
            </a:pPr>
            <a:endParaRPr lang="en-US" sz="1400" dirty="0">
              <a:solidFill>
                <a:schemeClr val="tx1"/>
              </a:solidFill>
            </a:endParaRPr>
          </a:p>
          <a:p>
            <a:pPr marL="342900" indent="-342900">
              <a:lnSpc>
                <a:spcPct val="114000"/>
              </a:lnSpc>
              <a:buAutoNum type="arabicPeriod"/>
            </a:pPr>
            <a:r>
              <a:rPr lang="en-US" sz="1400" dirty="0">
                <a:solidFill>
                  <a:schemeClr val="tx1"/>
                </a:solidFill>
              </a:rPr>
              <a:t>In our experiment, four accelerometers are installed at each floor slab and three on the wall; I only focus on the accelerometers installed at each floor slab, which total 8 accelerometers.</a:t>
            </a:r>
          </a:p>
          <a:p>
            <a:pPr marL="342900" indent="-342900">
              <a:lnSpc>
                <a:spcPct val="114000"/>
              </a:lnSpc>
              <a:buAutoNum type="arabicPeriod"/>
            </a:pPr>
            <a:endParaRPr lang="en-US" sz="1400" dirty="0">
              <a:solidFill>
                <a:schemeClr val="tx1"/>
              </a:solidFill>
            </a:endParaRPr>
          </a:p>
          <a:p>
            <a:pPr marL="342900" indent="-342900">
              <a:lnSpc>
                <a:spcPct val="114000"/>
              </a:lnSpc>
              <a:buAutoNum type="arabicPeriod"/>
            </a:pPr>
            <a:r>
              <a:rPr lang="en-US" sz="1400" dirty="0">
                <a:solidFill>
                  <a:schemeClr val="tx1"/>
                </a:solidFill>
              </a:rPr>
              <a:t>The signal received from the sensor on the wall is relatively small compared to the signal received from the sensor on the slab. Therefore, I ignored them in my analysis.</a:t>
            </a:r>
          </a:p>
          <a:p>
            <a:pPr marL="342900" indent="-342900">
              <a:lnSpc>
                <a:spcPct val="114000"/>
              </a:lnSpc>
              <a:buAutoNum type="arabicPeriod"/>
            </a:pPr>
            <a:endParaRPr lang="en-US" sz="1400" dirty="0">
              <a:solidFill>
                <a:schemeClr val="tx1"/>
              </a:solidFill>
            </a:endParaRPr>
          </a:p>
          <a:p>
            <a:pPr marL="342900" indent="-342900">
              <a:lnSpc>
                <a:spcPct val="114000"/>
              </a:lnSpc>
              <a:buAutoNum type="arabicPeriod"/>
            </a:pPr>
            <a:r>
              <a:rPr lang="en-US" sz="1400" dirty="0">
                <a:solidFill>
                  <a:schemeClr val="tx1"/>
                </a:solidFill>
              </a:rPr>
              <a:t>The Location of measurement and excitation will be reported in the next slide. </a:t>
            </a:r>
          </a:p>
          <a:p>
            <a:pPr marL="342900" indent="-342900">
              <a:lnSpc>
                <a:spcPct val="114000"/>
              </a:lnSpc>
              <a:buAutoNum type="arabicPeriod"/>
            </a:pPr>
            <a:endParaRPr lang="en-US" sz="1400" dirty="0">
              <a:solidFill>
                <a:schemeClr val="tx1"/>
              </a:solidFill>
            </a:endParaRPr>
          </a:p>
          <a:p>
            <a:pPr marL="342900" indent="-342900">
              <a:lnSpc>
                <a:spcPct val="114000"/>
              </a:lnSpc>
              <a:buAutoNum type="arabicPeriod"/>
            </a:pPr>
            <a:r>
              <a:rPr lang="en-US" sz="1400" dirty="0">
                <a:solidFill>
                  <a:schemeClr val="tx1"/>
                </a:solidFill>
              </a:rPr>
              <a:t>Since the simulation will return the displacement signal, I transfer the experiment data from acceleration to displacement.</a:t>
            </a:r>
          </a:p>
        </p:txBody>
      </p:sp>
    </p:spTree>
    <p:extLst>
      <p:ext uri="{BB962C8B-B14F-4D97-AF65-F5344CB8AC3E}">
        <p14:creationId xmlns:p14="http://schemas.microsoft.com/office/powerpoint/2010/main" val="2765172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F0A76-D48E-13BA-12DD-01671FC5E89F}"/>
            </a:ext>
          </a:extLst>
        </p:cNvPr>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9C4DC187-37C3-9429-9A99-9E44C5DE86D3}"/>
              </a:ext>
            </a:extLst>
          </p:cNvPr>
          <p:cNvSpPr/>
          <p:nvPr/>
        </p:nvSpPr>
        <p:spPr>
          <a:xfrm>
            <a:off x="4745429" y="1273908"/>
            <a:ext cx="4081503" cy="3581077"/>
          </a:xfrm>
          <a:prstGeom prst="roundRect">
            <a:avLst>
              <a:gd name="adj" fmla="val 416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14000"/>
              </a:lnSpc>
            </a:pPr>
            <a:r>
              <a:rPr lang="en-US" sz="1400" dirty="0">
                <a:solidFill>
                  <a:schemeClr val="tx1"/>
                </a:solidFill>
              </a:rPr>
              <a:t>Coordinates of Excitation points:</a:t>
            </a:r>
          </a:p>
          <a:p>
            <a:pPr>
              <a:lnSpc>
                <a:spcPct val="114000"/>
              </a:lnSpc>
            </a:pPr>
            <a:endParaRPr lang="en-US" sz="1400" dirty="0">
              <a:solidFill>
                <a:schemeClr val="tx1"/>
              </a:solidFill>
            </a:endParaRPr>
          </a:p>
          <a:p>
            <a:pPr>
              <a:lnSpc>
                <a:spcPct val="114000"/>
              </a:lnSpc>
            </a:pPr>
            <a:r>
              <a:rPr lang="en-US" sz="1400" dirty="0">
                <a:solidFill>
                  <a:schemeClr val="tx1"/>
                </a:solidFill>
              </a:rPr>
              <a:t>      Position 1 (ID: EX22)   : [9.30, 5.90, Z]</a:t>
            </a:r>
          </a:p>
          <a:p>
            <a:pPr>
              <a:lnSpc>
                <a:spcPct val="114000"/>
              </a:lnSpc>
            </a:pPr>
            <a:endParaRPr lang="en-US" sz="1400" dirty="0">
              <a:solidFill>
                <a:schemeClr val="tx1"/>
              </a:solidFill>
            </a:endParaRPr>
          </a:p>
          <a:p>
            <a:pPr>
              <a:lnSpc>
                <a:spcPct val="114000"/>
              </a:lnSpc>
            </a:pPr>
            <a:r>
              <a:rPr lang="en-US" sz="1400" dirty="0">
                <a:solidFill>
                  <a:schemeClr val="tx1"/>
                </a:solidFill>
              </a:rPr>
              <a:t>      Position 2 (ID: EX221) </a:t>
            </a:r>
            <a:r>
              <a:rPr lang="en-US" sz="1400" dirty="0">
                <a:solidFill>
                  <a:schemeClr val="tx1"/>
                </a:solidFill>
                <a:latin typeface="+mj-lt"/>
              </a:rPr>
              <a:t>: [</a:t>
            </a:r>
            <a:r>
              <a:rPr lang="en-US" sz="1400" b="0" dirty="0">
                <a:solidFill>
                  <a:schemeClr val="tx1"/>
                </a:solidFill>
                <a:effectLst/>
                <a:latin typeface="+mj-lt"/>
              </a:rPr>
              <a:t>12.77</a:t>
            </a:r>
            <a:r>
              <a:rPr lang="en-US" sz="1400" dirty="0">
                <a:solidFill>
                  <a:schemeClr val="tx1"/>
                </a:solidFill>
                <a:latin typeface="+mj-lt"/>
              </a:rPr>
              <a:t>, 2.748, Z]</a:t>
            </a:r>
          </a:p>
          <a:p>
            <a:pPr>
              <a:lnSpc>
                <a:spcPct val="114000"/>
              </a:lnSpc>
            </a:pPr>
            <a:endParaRPr lang="en-US" sz="1400" dirty="0">
              <a:solidFill>
                <a:schemeClr val="tx1"/>
              </a:solidFill>
              <a:latin typeface="+mj-lt"/>
            </a:endParaRPr>
          </a:p>
          <a:p>
            <a:pPr>
              <a:lnSpc>
                <a:spcPct val="114000"/>
              </a:lnSpc>
            </a:pPr>
            <a:r>
              <a:rPr lang="en-US" sz="1400" dirty="0">
                <a:solidFill>
                  <a:schemeClr val="tx1"/>
                </a:solidFill>
              </a:rPr>
              <a:t>      Position 3 (ID: EX220) : [</a:t>
            </a:r>
            <a:r>
              <a:rPr lang="en-US" sz="1400" b="0" dirty="0">
                <a:solidFill>
                  <a:schemeClr val="tx1"/>
                </a:solidFill>
                <a:effectLst/>
                <a:latin typeface="+mj-lt"/>
              </a:rPr>
              <a:t>7.19</a:t>
            </a:r>
            <a:r>
              <a:rPr lang="en-US" sz="1400" dirty="0">
                <a:solidFill>
                  <a:schemeClr val="tx1"/>
                </a:solidFill>
                <a:latin typeface="+mj-lt"/>
              </a:rPr>
              <a:t> , 8.14, Z</a:t>
            </a:r>
            <a:r>
              <a:rPr lang="en-US" sz="1400" dirty="0">
                <a:solidFill>
                  <a:schemeClr val="tx1"/>
                </a:solidFill>
              </a:rPr>
              <a:t>]</a:t>
            </a:r>
          </a:p>
          <a:p>
            <a:pPr>
              <a:lnSpc>
                <a:spcPct val="114000"/>
              </a:lnSpc>
            </a:pPr>
            <a:endParaRPr lang="en-US" sz="1400" dirty="0">
              <a:solidFill>
                <a:schemeClr val="tx1"/>
              </a:solidFill>
            </a:endParaRPr>
          </a:p>
          <a:p>
            <a:pPr marL="285750" indent="-285750">
              <a:lnSpc>
                <a:spcPct val="114000"/>
              </a:lnSpc>
              <a:buFont typeface="Arial" panose="020B0604020202020204" pitchFamily="34" charset="0"/>
              <a:buChar char="•"/>
            </a:pPr>
            <a:r>
              <a:rPr lang="en-US" sz="1400" dirty="0">
                <a:solidFill>
                  <a:schemeClr val="tx1"/>
                </a:solidFill>
              </a:rPr>
              <a:t>More than three tests are applied on each excitation point. </a:t>
            </a:r>
          </a:p>
          <a:p>
            <a:pPr marL="285750" indent="-285750">
              <a:lnSpc>
                <a:spcPct val="114000"/>
              </a:lnSpc>
              <a:buFont typeface="Arial" panose="020B0604020202020204" pitchFamily="34" charset="0"/>
              <a:buChar char="•"/>
            </a:pPr>
            <a:endParaRPr lang="en-US" sz="1400" dirty="0">
              <a:solidFill>
                <a:schemeClr val="tx1"/>
              </a:solidFill>
            </a:endParaRPr>
          </a:p>
          <a:p>
            <a:pPr marL="285750" indent="-285750">
              <a:lnSpc>
                <a:spcPct val="114000"/>
              </a:lnSpc>
              <a:buFont typeface="Arial" panose="020B0604020202020204" pitchFamily="34" charset="0"/>
              <a:buChar char="•"/>
            </a:pPr>
            <a:r>
              <a:rPr lang="en-US" sz="1400" dirty="0">
                <a:solidFill>
                  <a:schemeClr val="tx1"/>
                </a:solidFill>
              </a:rPr>
              <a:t>The Z in coordinates indicates the height of the second floor, which is one of the parameters that will be updated. </a:t>
            </a:r>
          </a:p>
          <a:p>
            <a:pPr>
              <a:lnSpc>
                <a:spcPct val="114000"/>
              </a:lnSpc>
            </a:pPr>
            <a:endParaRPr lang="en-US" sz="1400" dirty="0">
              <a:solidFill>
                <a:schemeClr val="tx1"/>
              </a:solidFill>
            </a:endParaRPr>
          </a:p>
          <a:p>
            <a:pPr>
              <a:lnSpc>
                <a:spcPct val="114000"/>
              </a:lnSpc>
            </a:pPr>
            <a:endParaRPr lang="en-US" sz="1400" dirty="0">
              <a:solidFill>
                <a:schemeClr val="tx1"/>
              </a:solidFill>
            </a:endParaRPr>
          </a:p>
        </p:txBody>
      </p:sp>
      <p:sp>
        <p:nvSpPr>
          <p:cNvPr id="2" name="Title 1">
            <a:extLst>
              <a:ext uri="{FF2B5EF4-FFF2-40B4-BE49-F238E27FC236}">
                <a16:creationId xmlns:a16="http://schemas.microsoft.com/office/drawing/2014/main" id="{789A942B-DB37-6715-0174-6D6E709C7CC4}"/>
              </a:ext>
            </a:extLst>
          </p:cNvPr>
          <p:cNvSpPr>
            <a:spLocks noGrp="1"/>
          </p:cNvSpPr>
          <p:nvPr>
            <p:ph type="title"/>
          </p:nvPr>
        </p:nvSpPr>
        <p:spPr>
          <a:xfrm>
            <a:off x="317935" y="823508"/>
            <a:ext cx="8508999" cy="366190"/>
          </a:xfrm>
        </p:spPr>
        <p:txBody>
          <a:bodyPr/>
          <a:lstStyle/>
          <a:p>
            <a:r>
              <a:rPr lang="en-US" sz="2000" dirty="0">
                <a:solidFill>
                  <a:schemeClr val="tx1"/>
                </a:solidFill>
              </a:rPr>
              <a:t>Hammer testing: excitation points </a:t>
            </a:r>
          </a:p>
        </p:txBody>
      </p:sp>
      <p:sp>
        <p:nvSpPr>
          <p:cNvPr id="3" name="Slide Number Placeholder 2">
            <a:extLst>
              <a:ext uri="{FF2B5EF4-FFF2-40B4-BE49-F238E27FC236}">
                <a16:creationId xmlns:a16="http://schemas.microsoft.com/office/drawing/2014/main" id="{8D039FF3-B7B9-0137-B85E-9FC81466B39D}"/>
              </a:ext>
            </a:extLst>
          </p:cNvPr>
          <p:cNvSpPr>
            <a:spLocks noGrp="1"/>
          </p:cNvSpPr>
          <p:nvPr>
            <p:ph type="sldNum" sz="quarter" idx="11"/>
          </p:nvPr>
        </p:nvSpPr>
        <p:spPr/>
        <p:txBody>
          <a:bodyPr/>
          <a:lstStyle/>
          <a:p>
            <a:fld id="{CE58CB1E-F828-4F11-99E0-327109AF9DA4}" type="slidenum">
              <a:rPr lang="de-DE" smtClean="0"/>
              <a:pPr/>
              <a:t>8</a:t>
            </a:fld>
            <a:endParaRPr lang="de-DE" dirty="0"/>
          </a:p>
        </p:txBody>
      </p:sp>
      <p:pic>
        <p:nvPicPr>
          <p:cNvPr id="5" name="Picture 4">
            <a:extLst>
              <a:ext uri="{FF2B5EF4-FFF2-40B4-BE49-F238E27FC236}">
                <a16:creationId xmlns:a16="http://schemas.microsoft.com/office/drawing/2014/main" id="{2EC1432E-0B33-CCDF-77F2-E6783D5F2580}"/>
              </a:ext>
            </a:extLst>
          </p:cNvPr>
          <p:cNvPicPr>
            <a:picLocks noChangeAspect="1"/>
          </p:cNvPicPr>
          <p:nvPr/>
        </p:nvPicPr>
        <p:blipFill>
          <a:blip r:embed="rId2"/>
          <a:stretch>
            <a:fillRect/>
          </a:stretch>
        </p:blipFill>
        <p:spPr>
          <a:xfrm>
            <a:off x="339561" y="1260036"/>
            <a:ext cx="4059011" cy="3665287"/>
          </a:xfrm>
          <a:prstGeom prst="rect">
            <a:avLst/>
          </a:prstGeom>
        </p:spPr>
      </p:pic>
      <p:sp>
        <p:nvSpPr>
          <p:cNvPr id="10" name="Oval 9">
            <a:extLst>
              <a:ext uri="{FF2B5EF4-FFF2-40B4-BE49-F238E27FC236}">
                <a16:creationId xmlns:a16="http://schemas.microsoft.com/office/drawing/2014/main" id="{B2664052-03B9-1B56-E846-14F6C22ECDAB}"/>
              </a:ext>
            </a:extLst>
          </p:cNvPr>
          <p:cNvSpPr/>
          <p:nvPr/>
        </p:nvSpPr>
        <p:spPr>
          <a:xfrm>
            <a:off x="2092765" y="3128303"/>
            <a:ext cx="140677" cy="14067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1" name="Oval 10">
            <a:extLst>
              <a:ext uri="{FF2B5EF4-FFF2-40B4-BE49-F238E27FC236}">
                <a16:creationId xmlns:a16="http://schemas.microsoft.com/office/drawing/2014/main" id="{19EACBD6-83D8-4D4C-088C-A57C0D0A3630}"/>
              </a:ext>
            </a:extLst>
          </p:cNvPr>
          <p:cNvSpPr/>
          <p:nvPr/>
        </p:nvSpPr>
        <p:spPr>
          <a:xfrm>
            <a:off x="2662640" y="4085363"/>
            <a:ext cx="140677" cy="14067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2" name="Oval 11">
            <a:extLst>
              <a:ext uri="{FF2B5EF4-FFF2-40B4-BE49-F238E27FC236}">
                <a16:creationId xmlns:a16="http://schemas.microsoft.com/office/drawing/2014/main" id="{86D03282-8657-6E06-A361-FA06994829C7}"/>
              </a:ext>
            </a:extLst>
          </p:cNvPr>
          <p:cNvSpPr/>
          <p:nvPr/>
        </p:nvSpPr>
        <p:spPr>
          <a:xfrm>
            <a:off x="4894811" y="1890356"/>
            <a:ext cx="140677" cy="14067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3" name="Oval 12">
            <a:extLst>
              <a:ext uri="{FF2B5EF4-FFF2-40B4-BE49-F238E27FC236}">
                <a16:creationId xmlns:a16="http://schemas.microsoft.com/office/drawing/2014/main" id="{678A6BE7-E10D-F1A5-A6D2-46E2E55CA045}"/>
              </a:ext>
            </a:extLst>
          </p:cNvPr>
          <p:cNvSpPr/>
          <p:nvPr/>
        </p:nvSpPr>
        <p:spPr>
          <a:xfrm>
            <a:off x="4894810" y="2881664"/>
            <a:ext cx="140677" cy="14067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cxnSp>
        <p:nvCxnSpPr>
          <p:cNvPr id="15" name="Straight Arrow Connector 14">
            <a:extLst>
              <a:ext uri="{FF2B5EF4-FFF2-40B4-BE49-F238E27FC236}">
                <a16:creationId xmlns:a16="http://schemas.microsoft.com/office/drawing/2014/main" id="{2B5DBC62-7083-5B8C-6C55-4205E9C47DD4}"/>
              </a:ext>
            </a:extLst>
          </p:cNvPr>
          <p:cNvCxnSpPr/>
          <p:nvPr/>
        </p:nvCxnSpPr>
        <p:spPr>
          <a:xfrm flipV="1">
            <a:off x="571500" y="3372143"/>
            <a:ext cx="243840" cy="78837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973EE16-0664-4897-DE46-BDB51CE683B0}"/>
              </a:ext>
            </a:extLst>
          </p:cNvPr>
          <p:cNvCxnSpPr>
            <a:cxnSpLocks/>
          </p:cNvCxnSpPr>
          <p:nvPr/>
        </p:nvCxnSpPr>
        <p:spPr>
          <a:xfrm>
            <a:off x="571500" y="4155702"/>
            <a:ext cx="777240" cy="24384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3013B6B-6F3E-6DC8-65CA-EBF0C5D5BBA4}"/>
              </a:ext>
            </a:extLst>
          </p:cNvPr>
          <p:cNvSpPr txBox="1"/>
          <p:nvPr/>
        </p:nvSpPr>
        <p:spPr>
          <a:xfrm>
            <a:off x="1452638" y="4319992"/>
            <a:ext cx="120226" cy="225062"/>
          </a:xfrm>
          <a:prstGeom prst="rect">
            <a:avLst/>
          </a:prstGeom>
          <a:noFill/>
        </p:spPr>
        <p:txBody>
          <a:bodyPr wrap="none" lIns="0" tIns="0" rIns="0" bIns="0" rtlCol="0">
            <a:spAutoFit/>
          </a:bodyPr>
          <a:lstStyle/>
          <a:p>
            <a:pPr>
              <a:lnSpc>
                <a:spcPct val="114000"/>
              </a:lnSpc>
            </a:pPr>
            <a:r>
              <a:rPr lang="en-US" sz="1400" dirty="0">
                <a:solidFill>
                  <a:srgbClr val="FF0000"/>
                </a:solidFill>
                <a:latin typeface="+mn-lt"/>
              </a:rPr>
              <a:t>X</a:t>
            </a:r>
          </a:p>
        </p:txBody>
      </p:sp>
      <p:sp>
        <p:nvSpPr>
          <p:cNvPr id="21" name="TextBox 20">
            <a:extLst>
              <a:ext uri="{FF2B5EF4-FFF2-40B4-BE49-F238E27FC236}">
                <a16:creationId xmlns:a16="http://schemas.microsoft.com/office/drawing/2014/main" id="{A0647D8A-A6A9-5899-060E-E9C3CC212859}"/>
              </a:ext>
            </a:extLst>
          </p:cNvPr>
          <p:cNvSpPr txBox="1"/>
          <p:nvPr/>
        </p:nvSpPr>
        <p:spPr>
          <a:xfrm>
            <a:off x="812558" y="3156449"/>
            <a:ext cx="120226" cy="225062"/>
          </a:xfrm>
          <a:prstGeom prst="rect">
            <a:avLst/>
          </a:prstGeom>
          <a:noFill/>
        </p:spPr>
        <p:txBody>
          <a:bodyPr wrap="none" lIns="0" tIns="0" rIns="0" bIns="0" rtlCol="0">
            <a:spAutoFit/>
          </a:bodyPr>
          <a:lstStyle/>
          <a:p>
            <a:pPr>
              <a:lnSpc>
                <a:spcPct val="114000"/>
              </a:lnSpc>
            </a:pPr>
            <a:r>
              <a:rPr lang="en-US" sz="1400" dirty="0">
                <a:solidFill>
                  <a:srgbClr val="FF0000"/>
                </a:solidFill>
                <a:latin typeface="+mn-lt"/>
              </a:rPr>
              <a:t>Y</a:t>
            </a:r>
          </a:p>
        </p:txBody>
      </p:sp>
      <p:sp>
        <p:nvSpPr>
          <p:cNvPr id="23" name="Oval 22">
            <a:extLst>
              <a:ext uri="{FF2B5EF4-FFF2-40B4-BE49-F238E27FC236}">
                <a16:creationId xmlns:a16="http://schemas.microsoft.com/office/drawing/2014/main" id="{975AB6E9-BD3C-2677-8408-969C69C02971}"/>
              </a:ext>
            </a:extLst>
          </p:cNvPr>
          <p:cNvSpPr/>
          <p:nvPr/>
        </p:nvSpPr>
        <p:spPr>
          <a:xfrm>
            <a:off x="2228389" y="3477845"/>
            <a:ext cx="140677" cy="14067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24" name="Oval 23">
            <a:extLst>
              <a:ext uri="{FF2B5EF4-FFF2-40B4-BE49-F238E27FC236}">
                <a16:creationId xmlns:a16="http://schemas.microsoft.com/office/drawing/2014/main" id="{6370CD60-2585-66FB-5538-DBA78372B39E}"/>
              </a:ext>
            </a:extLst>
          </p:cNvPr>
          <p:cNvSpPr/>
          <p:nvPr/>
        </p:nvSpPr>
        <p:spPr>
          <a:xfrm>
            <a:off x="4894810" y="2386010"/>
            <a:ext cx="140677" cy="14067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Tree>
    <p:extLst>
      <p:ext uri="{BB962C8B-B14F-4D97-AF65-F5344CB8AC3E}">
        <p14:creationId xmlns:p14="http://schemas.microsoft.com/office/powerpoint/2010/main" val="4117105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241362-BDE2-7613-E16C-43DEB6D9579F}"/>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A1E6CE69-99DE-C1A9-CE0A-02F9531CAEF8}"/>
              </a:ext>
            </a:extLst>
          </p:cNvPr>
          <p:cNvPicPr>
            <a:picLocks noChangeAspect="1"/>
          </p:cNvPicPr>
          <p:nvPr/>
        </p:nvPicPr>
        <p:blipFill>
          <a:blip r:embed="rId2"/>
          <a:stretch>
            <a:fillRect/>
          </a:stretch>
        </p:blipFill>
        <p:spPr>
          <a:xfrm>
            <a:off x="371952" y="1306568"/>
            <a:ext cx="3160632" cy="3685339"/>
          </a:xfrm>
          <a:prstGeom prst="rect">
            <a:avLst/>
          </a:prstGeom>
          <a:solidFill>
            <a:schemeClr val="accent6"/>
          </a:solidFill>
        </p:spPr>
      </p:pic>
      <p:sp>
        <p:nvSpPr>
          <p:cNvPr id="2" name="Title 1">
            <a:extLst>
              <a:ext uri="{FF2B5EF4-FFF2-40B4-BE49-F238E27FC236}">
                <a16:creationId xmlns:a16="http://schemas.microsoft.com/office/drawing/2014/main" id="{264B2D67-976A-7B8F-AEFE-D38D731D91D6}"/>
              </a:ext>
            </a:extLst>
          </p:cNvPr>
          <p:cNvSpPr>
            <a:spLocks noGrp="1"/>
          </p:cNvSpPr>
          <p:nvPr>
            <p:ph type="title"/>
          </p:nvPr>
        </p:nvSpPr>
        <p:spPr>
          <a:xfrm>
            <a:off x="317935" y="823508"/>
            <a:ext cx="8508999" cy="366190"/>
          </a:xfrm>
        </p:spPr>
        <p:txBody>
          <a:bodyPr/>
          <a:lstStyle/>
          <a:p>
            <a:r>
              <a:rPr lang="en-US" sz="2000" dirty="0">
                <a:solidFill>
                  <a:schemeClr val="tx1"/>
                </a:solidFill>
              </a:rPr>
              <a:t>Hammer testing: measurement points </a:t>
            </a:r>
          </a:p>
        </p:txBody>
      </p:sp>
      <p:sp>
        <p:nvSpPr>
          <p:cNvPr id="3" name="Slide Number Placeholder 2">
            <a:extLst>
              <a:ext uri="{FF2B5EF4-FFF2-40B4-BE49-F238E27FC236}">
                <a16:creationId xmlns:a16="http://schemas.microsoft.com/office/drawing/2014/main" id="{305A1D20-44A6-7D9F-E1BE-6B423DF8C3AB}"/>
              </a:ext>
            </a:extLst>
          </p:cNvPr>
          <p:cNvSpPr>
            <a:spLocks noGrp="1"/>
          </p:cNvSpPr>
          <p:nvPr>
            <p:ph type="sldNum" sz="quarter" idx="11"/>
          </p:nvPr>
        </p:nvSpPr>
        <p:spPr/>
        <p:txBody>
          <a:bodyPr/>
          <a:lstStyle/>
          <a:p>
            <a:fld id="{CE58CB1E-F828-4F11-99E0-327109AF9DA4}" type="slidenum">
              <a:rPr lang="de-DE" smtClean="0"/>
              <a:pPr/>
              <a:t>9</a:t>
            </a:fld>
            <a:endParaRPr lang="de-DE" dirty="0"/>
          </a:p>
        </p:txBody>
      </p:sp>
      <p:grpSp>
        <p:nvGrpSpPr>
          <p:cNvPr id="8" name="Group 7">
            <a:extLst>
              <a:ext uri="{FF2B5EF4-FFF2-40B4-BE49-F238E27FC236}">
                <a16:creationId xmlns:a16="http://schemas.microsoft.com/office/drawing/2014/main" id="{D36B7A9F-5B1F-10ED-FD47-2905C92024FA}"/>
              </a:ext>
            </a:extLst>
          </p:cNvPr>
          <p:cNvGrpSpPr/>
          <p:nvPr/>
        </p:nvGrpSpPr>
        <p:grpSpPr>
          <a:xfrm>
            <a:off x="371952" y="3234603"/>
            <a:ext cx="1001364" cy="1388605"/>
            <a:chOff x="571500" y="3156449"/>
            <a:chExt cx="1001364" cy="1388605"/>
          </a:xfrm>
        </p:grpSpPr>
        <p:cxnSp>
          <p:nvCxnSpPr>
            <p:cNvPr id="15" name="Straight Arrow Connector 14">
              <a:extLst>
                <a:ext uri="{FF2B5EF4-FFF2-40B4-BE49-F238E27FC236}">
                  <a16:creationId xmlns:a16="http://schemas.microsoft.com/office/drawing/2014/main" id="{192DE044-FC25-8A13-1135-A10AA1672897}"/>
                </a:ext>
              </a:extLst>
            </p:cNvPr>
            <p:cNvCxnSpPr/>
            <p:nvPr/>
          </p:nvCxnSpPr>
          <p:spPr>
            <a:xfrm flipV="1">
              <a:off x="571500" y="3372143"/>
              <a:ext cx="243840" cy="78837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77C8B22-9CC9-BFBC-EBF0-3B56636EC1F8}"/>
                </a:ext>
              </a:extLst>
            </p:cNvPr>
            <p:cNvCxnSpPr>
              <a:cxnSpLocks/>
            </p:cNvCxnSpPr>
            <p:nvPr/>
          </p:nvCxnSpPr>
          <p:spPr>
            <a:xfrm>
              <a:off x="571500" y="4155702"/>
              <a:ext cx="777240" cy="24384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54611E1-E588-A849-A284-631D7CB0CB5C}"/>
                </a:ext>
              </a:extLst>
            </p:cNvPr>
            <p:cNvSpPr txBox="1"/>
            <p:nvPr/>
          </p:nvSpPr>
          <p:spPr>
            <a:xfrm>
              <a:off x="1452638" y="4319992"/>
              <a:ext cx="120226" cy="225062"/>
            </a:xfrm>
            <a:prstGeom prst="rect">
              <a:avLst/>
            </a:prstGeom>
            <a:noFill/>
          </p:spPr>
          <p:txBody>
            <a:bodyPr wrap="none" lIns="0" tIns="0" rIns="0" bIns="0" rtlCol="0">
              <a:spAutoFit/>
            </a:bodyPr>
            <a:lstStyle/>
            <a:p>
              <a:pPr>
                <a:lnSpc>
                  <a:spcPct val="114000"/>
                </a:lnSpc>
              </a:pPr>
              <a:r>
                <a:rPr lang="en-US" sz="1400" dirty="0">
                  <a:solidFill>
                    <a:srgbClr val="FF0000"/>
                  </a:solidFill>
                  <a:latin typeface="+mn-lt"/>
                </a:rPr>
                <a:t>X</a:t>
              </a:r>
            </a:p>
          </p:txBody>
        </p:sp>
        <p:sp>
          <p:nvSpPr>
            <p:cNvPr id="21" name="TextBox 20">
              <a:extLst>
                <a:ext uri="{FF2B5EF4-FFF2-40B4-BE49-F238E27FC236}">
                  <a16:creationId xmlns:a16="http://schemas.microsoft.com/office/drawing/2014/main" id="{91D614B6-9B11-E60F-F583-0E7C5F3E991E}"/>
                </a:ext>
              </a:extLst>
            </p:cNvPr>
            <p:cNvSpPr txBox="1"/>
            <p:nvPr/>
          </p:nvSpPr>
          <p:spPr>
            <a:xfrm>
              <a:off x="812558" y="3156449"/>
              <a:ext cx="120226" cy="225062"/>
            </a:xfrm>
            <a:prstGeom prst="rect">
              <a:avLst/>
            </a:prstGeom>
            <a:noFill/>
          </p:spPr>
          <p:txBody>
            <a:bodyPr wrap="none" lIns="0" tIns="0" rIns="0" bIns="0" rtlCol="0">
              <a:spAutoFit/>
            </a:bodyPr>
            <a:lstStyle/>
            <a:p>
              <a:pPr>
                <a:lnSpc>
                  <a:spcPct val="114000"/>
                </a:lnSpc>
              </a:pPr>
              <a:r>
                <a:rPr lang="en-US" sz="1400" dirty="0">
                  <a:solidFill>
                    <a:srgbClr val="FF0000"/>
                  </a:solidFill>
                  <a:latin typeface="+mn-lt"/>
                </a:rPr>
                <a:t>Y</a:t>
              </a:r>
            </a:p>
          </p:txBody>
        </p:sp>
      </p:grpSp>
      <p:pic>
        <p:nvPicPr>
          <p:cNvPr id="14" name="Picture 13">
            <a:extLst>
              <a:ext uri="{FF2B5EF4-FFF2-40B4-BE49-F238E27FC236}">
                <a16:creationId xmlns:a16="http://schemas.microsoft.com/office/drawing/2014/main" id="{C8E1016F-FC99-7D06-3D96-644DA70A8075}"/>
              </a:ext>
            </a:extLst>
          </p:cNvPr>
          <p:cNvPicPr>
            <a:picLocks noChangeAspect="1"/>
          </p:cNvPicPr>
          <p:nvPr/>
        </p:nvPicPr>
        <p:blipFill>
          <a:blip r:embed="rId3"/>
          <a:stretch>
            <a:fillRect/>
          </a:stretch>
        </p:blipFill>
        <p:spPr>
          <a:xfrm>
            <a:off x="3925146" y="1306567"/>
            <a:ext cx="3071116" cy="3685339"/>
          </a:xfrm>
          <a:prstGeom prst="rect">
            <a:avLst/>
          </a:prstGeom>
        </p:spPr>
      </p:pic>
      <p:grpSp>
        <p:nvGrpSpPr>
          <p:cNvPr id="17" name="Group 16">
            <a:extLst>
              <a:ext uri="{FF2B5EF4-FFF2-40B4-BE49-F238E27FC236}">
                <a16:creationId xmlns:a16="http://schemas.microsoft.com/office/drawing/2014/main" id="{E247D55A-00A0-51BD-872F-DEA8CD2E687E}"/>
              </a:ext>
            </a:extLst>
          </p:cNvPr>
          <p:cNvGrpSpPr/>
          <p:nvPr/>
        </p:nvGrpSpPr>
        <p:grpSpPr>
          <a:xfrm>
            <a:off x="3867696" y="3234603"/>
            <a:ext cx="1001364" cy="1388605"/>
            <a:chOff x="571500" y="3156449"/>
            <a:chExt cx="1001364" cy="1388605"/>
          </a:xfrm>
        </p:grpSpPr>
        <p:cxnSp>
          <p:nvCxnSpPr>
            <p:cNvPr id="18" name="Straight Arrow Connector 17">
              <a:extLst>
                <a:ext uri="{FF2B5EF4-FFF2-40B4-BE49-F238E27FC236}">
                  <a16:creationId xmlns:a16="http://schemas.microsoft.com/office/drawing/2014/main" id="{D062E69B-0B27-F4C4-9487-53C1B72F25B8}"/>
                </a:ext>
              </a:extLst>
            </p:cNvPr>
            <p:cNvCxnSpPr/>
            <p:nvPr/>
          </p:nvCxnSpPr>
          <p:spPr>
            <a:xfrm flipV="1">
              <a:off x="571500" y="3372143"/>
              <a:ext cx="243840" cy="78837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9EF32DC-B54D-D5B5-7669-4168644F7396}"/>
                </a:ext>
              </a:extLst>
            </p:cNvPr>
            <p:cNvCxnSpPr>
              <a:cxnSpLocks/>
            </p:cNvCxnSpPr>
            <p:nvPr/>
          </p:nvCxnSpPr>
          <p:spPr>
            <a:xfrm>
              <a:off x="571500" y="4155702"/>
              <a:ext cx="777240" cy="24384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87C502E-8E8A-245E-B0E9-30868D0738FE}"/>
                </a:ext>
              </a:extLst>
            </p:cNvPr>
            <p:cNvSpPr txBox="1"/>
            <p:nvPr/>
          </p:nvSpPr>
          <p:spPr>
            <a:xfrm>
              <a:off x="1452638" y="4319992"/>
              <a:ext cx="120226" cy="225062"/>
            </a:xfrm>
            <a:prstGeom prst="rect">
              <a:avLst/>
            </a:prstGeom>
            <a:noFill/>
          </p:spPr>
          <p:txBody>
            <a:bodyPr wrap="none" lIns="0" tIns="0" rIns="0" bIns="0" rtlCol="0">
              <a:spAutoFit/>
            </a:bodyPr>
            <a:lstStyle/>
            <a:p>
              <a:pPr>
                <a:lnSpc>
                  <a:spcPct val="114000"/>
                </a:lnSpc>
              </a:pPr>
              <a:r>
                <a:rPr lang="en-US" sz="1400" dirty="0">
                  <a:solidFill>
                    <a:srgbClr val="FF0000"/>
                  </a:solidFill>
                  <a:latin typeface="+mn-lt"/>
                </a:rPr>
                <a:t>X</a:t>
              </a:r>
            </a:p>
          </p:txBody>
        </p:sp>
        <p:sp>
          <p:nvSpPr>
            <p:cNvPr id="26" name="TextBox 25">
              <a:extLst>
                <a:ext uri="{FF2B5EF4-FFF2-40B4-BE49-F238E27FC236}">
                  <a16:creationId xmlns:a16="http://schemas.microsoft.com/office/drawing/2014/main" id="{52FD77EB-146E-C7EC-CF83-041906F3831A}"/>
                </a:ext>
              </a:extLst>
            </p:cNvPr>
            <p:cNvSpPr txBox="1"/>
            <p:nvPr/>
          </p:nvSpPr>
          <p:spPr>
            <a:xfrm>
              <a:off x="812558" y="3156449"/>
              <a:ext cx="120226" cy="225062"/>
            </a:xfrm>
            <a:prstGeom prst="rect">
              <a:avLst/>
            </a:prstGeom>
            <a:noFill/>
          </p:spPr>
          <p:txBody>
            <a:bodyPr wrap="none" lIns="0" tIns="0" rIns="0" bIns="0" rtlCol="0">
              <a:spAutoFit/>
            </a:bodyPr>
            <a:lstStyle/>
            <a:p>
              <a:pPr>
                <a:lnSpc>
                  <a:spcPct val="114000"/>
                </a:lnSpc>
              </a:pPr>
              <a:r>
                <a:rPr lang="en-US" sz="1400" dirty="0">
                  <a:solidFill>
                    <a:srgbClr val="FF0000"/>
                  </a:solidFill>
                  <a:latin typeface="+mn-lt"/>
                </a:rPr>
                <a:t>Y</a:t>
              </a:r>
            </a:p>
          </p:txBody>
        </p:sp>
      </p:grpSp>
      <p:sp>
        <p:nvSpPr>
          <p:cNvPr id="28" name="Oval 27">
            <a:extLst>
              <a:ext uri="{FF2B5EF4-FFF2-40B4-BE49-F238E27FC236}">
                <a16:creationId xmlns:a16="http://schemas.microsoft.com/office/drawing/2014/main" id="{ACF5EC9D-E1C9-BBC7-D143-BE86156B2B05}"/>
              </a:ext>
            </a:extLst>
          </p:cNvPr>
          <p:cNvSpPr/>
          <p:nvPr/>
        </p:nvSpPr>
        <p:spPr>
          <a:xfrm flipH="1">
            <a:off x="1872065" y="3149236"/>
            <a:ext cx="201930" cy="20193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900" dirty="0"/>
          </a:p>
        </p:txBody>
      </p:sp>
      <p:sp>
        <p:nvSpPr>
          <p:cNvPr id="29" name="Oval 28">
            <a:extLst>
              <a:ext uri="{FF2B5EF4-FFF2-40B4-BE49-F238E27FC236}">
                <a16:creationId xmlns:a16="http://schemas.microsoft.com/office/drawing/2014/main" id="{A5688213-DBD2-F7D6-995F-4BA1D0ABE394}"/>
              </a:ext>
            </a:extLst>
          </p:cNvPr>
          <p:cNvSpPr/>
          <p:nvPr/>
        </p:nvSpPr>
        <p:spPr>
          <a:xfrm flipH="1">
            <a:off x="2432135" y="3505395"/>
            <a:ext cx="201930" cy="20193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30" name="Oval 29">
            <a:extLst>
              <a:ext uri="{FF2B5EF4-FFF2-40B4-BE49-F238E27FC236}">
                <a16:creationId xmlns:a16="http://schemas.microsoft.com/office/drawing/2014/main" id="{B66F87BF-734C-1BBF-0900-C8CA3F8D9800}"/>
              </a:ext>
            </a:extLst>
          </p:cNvPr>
          <p:cNvSpPr/>
          <p:nvPr/>
        </p:nvSpPr>
        <p:spPr>
          <a:xfrm flipH="1">
            <a:off x="2053552" y="3814005"/>
            <a:ext cx="201930" cy="201930"/>
          </a:xfrm>
          <a:prstGeom prst="ellipse">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31" name="Oval 30">
            <a:extLst>
              <a:ext uri="{FF2B5EF4-FFF2-40B4-BE49-F238E27FC236}">
                <a16:creationId xmlns:a16="http://schemas.microsoft.com/office/drawing/2014/main" id="{EFB37E88-1269-97FA-817A-DC35F780DB1E}"/>
              </a:ext>
            </a:extLst>
          </p:cNvPr>
          <p:cNvSpPr/>
          <p:nvPr/>
        </p:nvSpPr>
        <p:spPr>
          <a:xfrm flipH="1">
            <a:off x="1474600" y="3918975"/>
            <a:ext cx="201930" cy="20193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32" name="Oval 31">
            <a:extLst>
              <a:ext uri="{FF2B5EF4-FFF2-40B4-BE49-F238E27FC236}">
                <a16:creationId xmlns:a16="http://schemas.microsoft.com/office/drawing/2014/main" id="{CBF4A77A-DFF9-9817-F17D-86CBA5B03EBC}"/>
              </a:ext>
            </a:extLst>
          </p:cNvPr>
          <p:cNvSpPr/>
          <p:nvPr/>
        </p:nvSpPr>
        <p:spPr>
          <a:xfrm flipH="1">
            <a:off x="6161960" y="4118062"/>
            <a:ext cx="201930" cy="20193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33" name="Oval 32">
            <a:extLst>
              <a:ext uri="{FF2B5EF4-FFF2-40B4-BE49-F238E27FC236}">
                <a16:creationId xmlns:a16="http://schemas.microsoft.com/office/drawing/2014/main" id="{D2D17E90-D48B-E2A8-E80E-D454177AB8B6}"/>
              </a:ext>
            </a:extLst>
          </p:cNvPr>
          <p:cNvSpPr/>
          <p:nvPr/>
        </p:nvSpPr>
        <p:spPr>
          <a:xfrm flipH="1">
            <a:off x="5970262" y="3514421"/>
            <a:ext cx="201930" cy="201930"/>
          </a:xfrm>
          <a:prstGeom prst="ellipse">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34" name="Oval 33">
            <a:extLst>
              <a:ext uri="{FF2B5EF4-FFF2-40B4-BE49-F238E27FC236}">
                <a16:creationId xmlns:a16="http://schemas.microsoft.com/office/drawing/2014/main" id="{FF2A953B-488F-F7C1-D64D-6D30E35497F2}"/>
              </a:ext>
            </a:extLst>
          </p:cNvPr>
          <p:cNvSpPr/>
          <p:nvPr/>
        </p:nvSpPr>
        <p:spPr>
          <a:xfrm flipH="1">
            <a:off x="5548550" y="3814005"/>
            <a:ext cx="201930" cy="20193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35" name="Oval 34">
            <a:extLst>
              <a:ext uri="{FF2B5EF4-FFF2-40B4-BE49-F238E27FC236}">
                <a16:creationId xmlns:a16="http://schemas.microsoft.com/office/drawing/2014/main" id="{E58E6E98-752F-9C4D-0989-726A07BDE736}"/>
              </a:ext>
            </a:extLst>
          </p:cNvPr>
          <p:cNvSpPr/>
          <p:nvPr/>
        </p:nvSpPr>
        <p:spPr>
          <a:xfrm flipH="1">
            <a:off x="5382402" y="3199364"/>
            <a:ext cx="201930" cy="20193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36" name="TextBox 35">
            <a:extLst>
              <a:ext uri="{FF2B5EF4-FFF2-40B4-BE49-F238E27FC236}">
                <a16:creationId xmlns:a16="http://schemas.microsoft.com/office/drawing/2014/main" id="{5BA0CFD0-83D3-C4F0-D159-3B140598F9D1}"/>
              </a:ext>
            </a:extLst>
          </p:cNvPr>
          <p:cNvSpPr txBox="1"/>
          <p:nvPr/>
        </p:nvSpPr>
        <p:spPr>
          <a:xfrm>
            <a:off x="1499940" y="3935560"/>
            <a:ext cx="141064" cy="160750"/>
          </a:xfrm>
          <a:prstGeom prst="rect">
            <a:avLst/>
          </a:prstGeom>
          <a:noFill/>
        </p:spPr>
        <p:txBody>
          <a:bodyPr wrap="none" lIns="0" tIns="0" rIns="0" bIns="0" rtlCol="0">
            <a:spAutoFit/>
          </a:bodyPr>
          <a:lstStyle/>
          <a:p>
            <a:pPr>
              <a:lnSpc>
                <a:spcPct val="114000"/>
              </a:lnSpc>
            </a:pPr>
            <a:r>
              <a:rPr lang="en-US" sz="1000" b="1" dirty="0">
                <a:latin typeface="+mn-lt"/>
              </a:rPr>
              <a:t>10</a:t>
            </a:r>
          </a:p>
        </p:txBody>
      </p:sp>
      <p:sp>
        <p:nvSpPr>
          <p:cNvPr id="37" name="TextBox 36">
            <a:extLst>
              <a:ext uri="{FF2B5EF4-FFF2-40B4-BE49-F238E27FC236}">
                <a16:creationId xmlns:a16="http://schemas.microsoft.com/office/drawing/2014/main" id="{8317591F-7CD8-4655-2585-6E287E5F0C7E}"/>
              </a:ext>
            </a:extLst>
          </p:cNvPr>
          <p:cNvSpPr txBox="1"/>
          <p:nvPr/>
        </p:nvSpPr>
        <p:spPr>
          <a:xfrm>
            <a:off x="1902498" y="3154228"/>
            <a:ext cx="141064" cy="160750"/>
          </a:xfrm>
          <a:prstGeom prst="rect">
            <a:avLst/>
          </a:prstGeom>
          <a:noFill/>
        </p:spPr>
        <p:txBody>
          <a:bodyPr wrap="none" lIns="0" tIns="0" rIns="0" bIns="0" rtlCol="0">
            <a:spAutoFit/>
          </a:bodyPr>
          <a:lstStyle/>
          <a:p>
            <a:pPr>
              <a:lnSpc>
                <a:spcPct val="114000"/>
              </a:lnSpc>
            </a:pPr>
            <a:r>
              <a:rPr lang="en-US" sz="1000" b="1" dirty="0">
                <a:latin typeface="+mn-lt"/>
              </a:rPr>
              <a:t>11</a:t>
            </a:r>
          </a:p>
        </p:txBody>
      </p:sp>
      <p:sp>
        <p:nvSpPr>
          <p:cNvPr id="38" name="TextBox 37">
            <a:extLst>
              <a:ext uri="{FF2B5EF4-FFF2-40B4-BE49-F238E27FC236}">
                <a16:creationId xmlns:a16="http://schemas.microsoft.com/office/drawing/2014/main" id="{1D41F119-37FC-6C3D-A170-32EF9E91FAFF}"/>
              </a:ext>
            </a:extLst>
          </p:cNvPr>
          <p:cNvSpPr txBox="1"/>
          <p:nvPr/>
        </p:nvSpPr>
        <p:spPr>
          <a:xfrm>
            <a:off x="2462568" y="3525985"/>
            <a:ext cx="141064" cy="160750"/>
          </a:xfrm>
          <a:prstGeom prst="rect">
            <a:avLst/>
          </a:prstGeom>
          <a:noFill/>
        </p:spPr>
        <p:txBody>
          <a:bodyPr wrap="none" lIns="0" tIns="0" rIns="0" bIns="0" rtlCol="0">
            <a:spAutoFit/>
          </a:bodyPr>
          <a:lstStyle/>
          <a:p>
            <a:pPr>
              <a:lnSpc>
                <a:spcPct val="114000"/>
              </a:lnSpc>
            </a:pPr>
            <a:r>
              <a:rPr lang="en-US" sz="1000" b="1" dirty="0">
                <a:latin typeface="+mn-lt"/>
              </a:rPr>
              <a:t>12</a:t>
            </a:r>
          </a:p>
        </p:txBody>
      </p:sp>
      <p:sp>
        <p:nvSpPr>
          <p:cNvPr id="39" name="TextBox 38">
            <a:extLst>
              <a:ext uri="{FF2B5EF4-FFF2-40B4-BE49-F238E27FC236}">
                <a16:creationId xmlns:a16="http://schemas.microsoft.com/office/drawing/2014/main" id="{30E98A43-98BB-D3C3-440B-925ED0E89D5D}"/>
              </a:ext>
            </a:extLst>
          </p:cNvPr>
          <p:cNvSpPr txBox="1"/>
          <p:nvPr/>
        </p:nvSpPr>
        <p:spPr>
          <a:xfrm>
            <a:off x="2118998" y="3834595"/>
            <a:ext cx="70532" cy="160750"/>
          </a:xfrm>
          <a:prstGeom prst="rect">
            <a:avLst/>
          </a:prstGeom>
          <a:noFill/>
        </p:spPr>
        <p:txBody>
          <a:bodyPr wrap="none" lIns="0" tIns="0" rIns="0" bIns="0" rtlCol="0">
            <a:spAutoFit/>
          </a:bodyPr>
          <a:lstStyle/>
          <a:p>
            <a:pPr>
              <a:lnSpc>
                <a:spcPct val="114000"/>
              </a:lnSpc>
            </a:pPr>
            <a:r>
              <a:rPr lang="en-US" sz="1000" b="1" dirty="0">
                <a:latin typeface="+mn-lt"/>
              </a:rPr>
              <a:t>9</a:t>
            </a:r>
          </a:p>
        </p:txBody>
      </p:sp>
      <p:sp>
        <p:nvSpPr>
          <p:cNvPr id="40" name="TextBox 39">
            <a:extLst>
              <a:ext uri="{FF2B5EF4-FFF2-40B4-BE49-F238E27FC236}">
                <a16:creationId xmlns:a16="http://schemas.microsoft.com/office/drawing/2014/main" id="{86E4786D-C8D0-83C1-ECE3-8CFFFB3C5943}"/>
              </a:ext>
            </a:extLst>
          </p:cNvPr>
          <p:cNvSpPr txBox="1"/>
          <p:nvPr/>
        </p:nvSpPr>
        <p:spPr>
          <a:xfrm>
            <a:off x="5614249" y="3834595"/>
            <a:ext cx="70532" cy="160750"/>
          </a:xfrm>
          <a:prstGeom prst="rect">
            <a:avLst/>
          </a:prstGeom>
          <a:noFill/>
        </p:spPr>
        <p:txBody>
          <a:bodyPr wrap="none" lIns="0" tIns="0" rIns="0" bIns="0" rtlCol="0">
            <a:spAutoFit/>
          </a:bodyPr>
          <a:lstStyle/>
          <a:p>
            <a:pPr>
              <a:lnSpc>
                <a:spcPct val="114000"/>
              </a:lnSpc>
            </a:pPr>
            <a:r>
              <a:rPr lang="en-US" sz="1000" b="1" dirty="0">
                <a:latin typeface="+mn-lt"/>
              </a:rPr>
              <a:t>3</a:t>
            </a:r>
          </a:p>
        </p:txBody>
      </p:sp>
      <p:sp>
        <p:nvSpPr>
          <p:cNvPr id="41" name="TextBox 40">
            <a:extLst>
              <a:ext uri="{FF2B5EF4-FFF2-40B4-BE49-F238E27FC236}">
                <a16:creationId xmlns:a16="http://schemas.microsoft.com/office/drawing/2014/main" id="{8C4BC6FD-A07A-2334-44F0-1FE57075E891}"/>
              </a:ext>
            </a:extLst>
          </p:cNvPr>
          <p:cNvSpPr txBox="1"/>
          <p:nvPr/>
        </p:nvSpPr>
        <p:spPr>
          <a:xfrm>
            <a:off x="6192393" y="4138652"/>
            <a:ext cx="141064" cy="160750"/>
          </a:xfrm>
          <a:prstGeom prst="rect">
            <a:avLst/>
          </a:prstGeom>
          <a:noFill/>
        </p:spPr>
        <p:txBody>
          <a:bodyPr wrap="none" lIns="0" tIns="0" rIns="0" bIns="0" rtlCol="0">
            <a:spAutoFit/>
          </a:bodyPr>
          <a:lstStyle/>
          <a:p>
            <a:pPr>
              <a:lnSpc>
                <a:spcPct val="114000"/>
              </a:lnSpc>
            </a:pPr>
            <a:r>
              <a:rPr lang="en-US" sz="1000" b="1" dirty="0">
                <a:latin typeface="+mn-lt"/>
              </a:rPr>
              <a:t>13</a:t>
            </a:r>
          </a:p>
        </p:txBody>
      </p:sp>
      <p:sp>
        <p:nvSpPr>
          <p:cNvPr id="42" name="TextBox 41">
            <a:extLst>
              <a:ext uri="{FF2B5EF4-FFF2-40B4-BE49-F238E27FC236}">
                <a16:creationId xmlns:a16="http://schemas.microsoft.com/office/drawing/2014/main" id="{B243FF99-BD74-32B7-FD50-6CDDA2DF81A0}"/>
              </a:ext>
            </a:extLst>
          </p:cNvPr>
          <p:cNvSpPr txBox="1"/>
          <p:nvPr/>
        </p:nvSpPr>
        <p:spPr>
          <a:xfrm>
            <a:off x="5412835" y="3212612"/>
            <a:ext cx="141064" cy="160750"/>
          </a:xfrm>
          <a:prstGeom prst="rect">
            <a:avLst/>
          </a:prstGeom>
          <a:noFill/>
        </p:spPr>
        <p:txBody>
          <a:bodyPr wrap="none" lIns="0" tIns="0" rIns="0" bIns="0" rtlCol="0">
            <a:spAutoFit/>
          </a:bodyPr>
          <a:lstStyle/>
          <a:p>
            <a:pPr>
              <a:lnSpc>
                <a:spcPct val="114000"/>
              </a:lnSpc>
            </a:pPr>
            <a:r>
              <a:rPr lang="en-US" sz="1000" b="1" dirty="0">
                <a:latin typeface="+mn-lt"/>
              </a:rPr>
              <a:t>14</a:t>
            </a:r>
          </a:p>
        </p:txBody>
      </p:sp>
      <p:sp>
        <p:nvSpPr>
          <p:cNvPr id="43" name="TextBox 42">
            <a:extLst>
              <a:ext uri="{FF2B5EF4-FFF2-40B4-BE49-F238E27FC236}">
                <a16:creationId xmlns:a16="http://schemas.microsoft.com/office/drawing/2014/main" id="{400C401C-D855-7D66-C9CA-92880FFE35B8}"/>
              </a:ext>
            </a:extLst>
          </p:cNvPr>
          <p:cNvSpPr txBox="1"/>
          <p:nvPr/>
        </p:nvSpPr>
        <p:spPr>
          <a:xfrm>
            <a:off x="6000695" y="3535011"/>
            <a:ext cx="141064" cy="160750"/>
          </a:xfrm>
          <a:prstGeom prst="rect">
            <a:avLst/>
          </a:prstGeom>
          <a:noFill/>
        </p:spPr>
        <p:txBody>
          <a:bodyPr wrap="none" lIns="0" tIns="0" rIns="0" bIns="0" rtlCol="0">
            <a:spAutoFit/>
          </a:bodyPr>
          <a:lstStyle/>
          <a:p>
            <a:pPr>
              <a:lnSpc>
                <a:spcPct val="114000"/>
              </a:lnSpc>
            </a:pPr>
            <a:r>
              <a:rPr lang="en-US" sz="1000" b="1" dirty="0">
                <a:latin typeface="+mn-lt"/>
              </a:rPr>
              <a:t>15</a:t>
            </a:r>
          </a:p>
        </p:txBody>
      </p:sp>
      <p:sp>
        <p:nvSpPr>
          <p:cNvPr id="44" name="Oval 43">
            <a:extLst>
              <a:ext uri="{FF2B5EF4-FFF2-40B4-BE49-F238E27FC236}">
                <a16:creationId xmlns:a16="http://schemas.microsoft.com/office/drawing/2014/main" id="{F9148E4B-0DBA-4431-D2EF-83A82BFF8A59}"/>
              </a:ext>
            </a:extLst>
          </p:cNvPr>
          <p:cNvSpPr/>
          <p:nvPr/>
        </p:nvSpPr>
        <p:spPr>
          <a:xfrm flipH="1">
            <a:off x="7333938" y="2506086"/>
            <a:ext cx="201930" cy="20193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45" name="TextBox 44">
            <a:extLst>
              <a:ext uri="{FF2B5EF4-FFF2-40B4-BE49-F238E27FC236}">
                <a16:creationId xmlns:a16="http://schemas.microsoft.com/office/drawing/2014/main" id="{82A13980-D8F3-97E8-9086-7A284A750235}"/>
              </a:ext>
            </a:extLst>
          </p:cNvPr>
          <p:cNvSpPr txBox="1"/>
          <p:nvPr/>
        </p:nvSpPr>
        <p:spPr>
          <a:xfrm>
            <a:off x="7648014" y="2478426"/>
            <a:ext cx="874172" cy="225062"/>
          </a:xfrm>
          <a:prstGeom prst="rect">
            <a:avLst/>
          </a:prstGeom>
          <a:noFill/>
        </p:spPr>
        <p:txBody>
          <a:bodyPr wrap="square" lIns="0" tIns="0" rIns="0" bIns="0" rtlCol="0">
            <a:spAutoFit/>
          </a:bodyPr>
          <a:lstStyle/>
          <a:p>
            <a:pPr>
              <a:lnSpc>
                <a:spcPct val="114000"/>
              </a:lnSpc>
            </a:pPr>
            <a:r>
              <a:rPr lang="en-US" sz="1400" dirty="0">
                <a:latin typeface="+mn-lt"/>
              </a:rPr>
              <a:t>Uniaxial</a:t>
            </a:r>
          </a:p>
        </p:txBody>
      </p:sp>
      <p:sp>
        <p:nvSpPr>
          <p:cNvPr id="46" name="Oval 45">
            <a:extLst>
              <a:ext uri="{FF2B5EF4-FFF2-40B4-BE49-F238E27FC236}">
                <a16:creationId xmlns:a16="http://schemas.microsoft.com/office/drawing/2014/main" id="{5808C519-6422-76CE-6719-5579B87D7CA3}"/>
              </a:ext>
            </a:extLst>
          </p:cNvPr>
          <p:cNvSpPr/>
          <p:nvPr/>
        </p:nvSpPr>
        <p:spPr>
          <a:xfrm flipH="1">
            <a:off x="7341558" y="2925186"/>
            <a:ext cx="201930" cy="20193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47" name="TextBox 46">
            <a:extLst>
              <a:ext uri="{FF2B5EF4-FFF2-40B4-BE49-F238E27FC236}">
                <a16:creationId xmlns:a16="http://schemas.microsoft.com/office/drawing/2014/main" id="{B4BC9D65-3222-0036-BE5A-31B1B661667D}"/>
              </a:ext>
            </a:extLst>
          </p:cNvPr>
          <p:cNvSpPr txBox="1"/>
          <p:nvPr/>
        </p:nvSpPr>
        <p:spPr>
          <a:xfrm>
            <a:off x="7655634" y="2897526"/>
            <a:ext cx="874172" cy="225062"/>
          </a:xfrm>
          <a:prstGeom prst="rect">
            <a:avLst/>
          </a:prstGeom>
          <a:noFill/>
        </p:spPr>
        <p:txBody>
          <a:bodyPr wrap="square" lIns="0" tIns="0" rIns="0" bIns="0" rtlCol="0">
            <a:spAutoFit/>
          </a:bodyPr>
          <a:lstStyle/>
          <a:p>
            <a:pPr>
              <a:lnSpc>
                <a:spcPct val="114000"/>
              </a:lnSpc>
            </a:pPr>
            <a:r>
              <a:rPr lang="en-US" sz="1400" dirty="0">
                <a:latin typeface="+mn-lt"/>
              </a:rPr>
              <a:t>Triaxial</a:t>
            </a:r>
          </a:p>
        </p:txBody>
      </p:sp>
      <p:sp>
        <p:nvSpPr>
          <p:cNvPr id="48" name="Oval 47">
            <a:extLst>
              <a:ext uri="{FF2B5EF4-FFF2-40B4-BE49-F238E27FC236}">
                <a16:creationId xmlns:a16="http://schemas.microsoft.com/office/drawing/2014/main" id="{35324845-BE95-395A-20E5-869CA032C771}"/>
              </a:ext>
            </a:extLst>
          </p:cNvPr>
          <p:cNvSpPr/>
          <p:nvPr/>
        </p:nvSpPr>
        <p:spPr>
          <a:xfrm flipH="1">
            <a:off x="7356798" y="3336666"/>
            <a:ext cx="201930" cy="201930"/>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49" name="TextBox 48">
            <a:extLst>
              <a:ext uri="{FF2B5EF4-FFF2-40B4-BE49-F238E27FC236}">
                <a16:creationId xmlns:a16="http://schemas.microsoft.com/office/drawing/2014/main" id="{9E965E78-0AE8-3D71-7F59-F0397018432C}"/>
              </a:ext>
            </a:extLst>
          </p:cNvPr>
          <p:cNvSpPr txBox="1"/>
          <p:nvPr/>
        </p:nvSpPr>
        <p:spPr>
          <a:xfrm>
            <a:off x="7670874" y="3309006"/>
            <a:ext cx="1101174" cy="225062"/>
          </a:xfrm>
          <a:prstGeom prst="rect">
            <a:avLst/>
          </a:prstGeom>
          <a:solidFill>
            <a:schemeClr val="bg1"/>
          </a:solidFill>
          <a:ln>
            <a:solidFill>
              <a:schemeClr val="bg1"/>
            </a:solidFill>
          </a:ln>
        </p:spPr>
        <p:txBody>
          <a:bodyPr wrap="square" lIns="0" tIns="0" rIns="0" bIns="0" rtlCol="0">
            <a:spAutoFit/>
          </a:bodyPr>
          <a:lstStyle/>
          <a:p>
            <a:pPr>
              <a:lnSpc>
                <a:spcPct val="114000"/>
              </a:lnSpc>
            </a:pPr>
            <a:r>
              <a:rPr lang="en-US" sz="1400" dirty="0">
                <a:latin typeface="+mn-lt"/>
              </a:rPr>
              <a:t>Geophone</a:t>
            </a:r>
          </a:p>
        </p:txBody>
      </p:sp>
    </p:spTree>
    <p:extLst>
      <p:ext uri="{BB962C8B-B14F-4D97-AF65-F5344CB8AC3E}">
        <p14:creationId xmlns:p14="http://schemas.microsoft.com/office/powerpoint/2010/main" val="2198232595"/>
      </p:ext>
    </p:extLst>
  </p:cSld>
  <p:clrMapOvr>
    <a:masterClrMapping/>
  </p:clrMapOvr>
</p:sld>
</file>

<file path=ppt/theme/theme1.xml><?xml version="1.0" encoding="utf-8"?>
<a:theme xmlns:a="http://schemas.openxmlformats.org/drawingml/2006/main" name="Titel 1">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F39E7027-915F-7341-A9EA-C8CBFD2E8FA2}"/>
    </a:ext>
  </a:extLst>
</a:theme>
</file>

<file path=ppt/theme/theme2.xml><?xml version="1.0" encoding="utf-8"?>
<a:theme xmlns:a="http://schemas.openxmlformats.org/drawingml/2006/main" name="Titel 2">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BD7862EB-E8D6-994B-BBF4-6CC3FFF92DD2}"/>
    </a:ext>
  </a:extLst>
</a:theme>
</file>

<file path=ppt/theme/theme3.xml><?xml version="1.0" encoding="utf-8"?>
<a:theme xmlns:a="http://schemas.openxmlformats.org/drawingml/2006/main" name="Titel 3">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16AD8073-F55B-9144-802C-46456E9E217B}"/>
    </a:ext>
  </a:extLst>
</a:theme>
</file>

<file path=ppt/theme/theme4.xml><?xml version="1.0" encoding="utf-8"?>
<a:theme xmlns:a="http://schemas.openxmlformats.org/drawingml/2006/main" name="Inhalt">
  <a:themeElements>
    <a:clrScheme name="TUM">
      <a:dk1>
        <a:sysClr val="windowText" lastClr="000000"/>
      </a:dk1>
      <a:lt1>
        <a:sysClr val="window" lastClr="FFFFFF"/>
      </a:lt1>
      <a:dk2>
        <a:srgbClr val="003359"/>
      </a:dk2>
      <a:lt2>
        <a:srgbClr val="0065BD"/>
      </a:lt2>
      <a:accent1>
        <a:srgbClr val="005293"/>
      </a:accent1>
      <a:accent2>
        <a:srgbClr val="64A0C8"/>
      </a:accent2>
      <a:accent3>
        <a:srgbClr val="98C6EA"/>
      </a:accent3>
      <a:accent4>
        <a:srgbClr val="A2AD00"/>
      </a:accent4>
      <a:accent5>
        <a:srgbClr val="E37222"/>
      </a:accent5>
      <a:accent6>
        <a:srgbClr val="DAD7CB"/>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741D405E-8307-9B40-9F97-3F5DAC837EF3}"/>
    </a:ext>
  </a:extLst>
</a:theme>
</file>

<file path=ppt/theme/theme5.xml><?xml version="1.0" encoding="utf-8"?>
<a:theme xmlns:a="http://schemas.openxmlformats.org/drawingml/2006/main" name="Kapiteltrenner blau">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4BFAB656-7532-6C41-9541-858AFF7D6765}"/>
    </a:ext>
  </a:extLst>
</a:theme>
</file>

<file path=ppt/theme/theme6.xml><?xml version="1.0" encoding="utf-8"?>
<a:theme xmlns:a="http://schemas.openxmlformats.org/drawingml/2006/main" name="Kapiteltrenner schwarz">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A724F04A-1212-AA4C-B6F1-157BE88DDFD7}"/>
    </a:ext>
  </a:extLst>
</a:theme>
</file>

<file path=ppt/theme/theme7.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TUM_Praesentation_p_v1_16-9-1</Template>
  <TotalTime>0</TotalTime>
  <Words>1944</Words>
  <Application>Microsoft Office PowerPoint</Application>
  <PresentationFormat>On-screen Show (16:9)</PresentationFormat>
  <Paragraphs>239</Paragraphs>
  <Slides>34</Slides>
  <Notes>2</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34</vt:i4>
      </vt:variant>
    </vt:vector>
  </HeadingPairs>
  <TitlesOfParts>
    <vt:vector size="48" baseType="lpstr">
      <vt:lpstr>OpenSans-Semibold</vt:lpstr>
      <vt:lpstr>Arial</vt:lpstr>
      <vt:lpstr>Calibri</vt:lpstr>
      <vt:lpstr>Consolas</vt:lpstr>
      <vt:lpstr>Courier New</vt:lpstr>
      <vt:lpstr>Open Sans</vt:lpstr>
      <vt:lpstr>Symbol</vt:lpstr>
      <vt:lpstr>Wingdings</vt:lpstr>
      <vt:lpstr>Titel 1</vt:lpstr>
      <vt:lpstr>Titel 2</vt:lpstr>
      <vt:lpstr>Titel 3</vt:lpstr>
      <vt:lpstr>Inhalt</vt:lpstr>
      <vt:lpstr>Kapiteltrenner blau</vt:lpstr>
      <vt:lpstr>Kapiteltrenner schwarz</vt:lpstr>
      <vt:lpstr>Enhancing Seismic Safety in Munich's Geothermal Energy Sector: Data-driven Model Updating for Building Vibrations under Induced Seismicity</vt:lpstr>
      <vt:lpstr>Proposed framework of the MDSI project</vt:lpstr>
      <vt:lpstr>System identification during operation </vt:lpstr>
      <vt:lpstr>System identification using SSI from 75 events</vt:lpstr>
      <vt:lpstr>System identification using SSI-COV from 75 events</vt:lpstr>
      <vt:lpstr>System identification using SSI-COV from 13 hammer testing in z-dir</vt:lpstr>
      <vt:lpstr>System identification by hammer testing</vt:lpstr>
      <vt:lpstr>Hammer testing: excitation points </vt:lpstr>
      <vt:lpstr>Hammer testing: measurement points </vt:lpstr>
      <vt:lpstr>System identification by hammer testing, location 1 (ID: EX22)</vt:lpstr>
      <vt:lpstr>System identification by hammer testing, location 2 (ID: EX221)</vt:lpstr>
      <vt:lpstr>System identification by hammer testing, location 3 (ID: EX220)</vt:lpstr>
      <vt:lpstr>ANSYS model in python</vt:lpstr>
      <vt:lpstr>Harmonic analysis</vt:lpstr>
      <vt:lpstr>FRFs from initial guess parameter sets, x=np.zeros(19,1)</vt:lpstr>
      <vt:lpstr>DOE and the range of parameter varying.</vt:lpstr>
      <vt:lpstr>FEM update proposal </vt:lpstr>
      <vt:lpstr>Selecting qualified datasets from further training and testing.</vt:lpstr>
      <vt:lpstr>Surrogate model accuracy for each dominated frequency </vt:lpstr>
      <vt:lpstr>Forming the objective function:</vt:lpstr>
      <vt:lpstr>GA + L-BFGS-B return parameter sets</vt:lpstr>
      <vt:lpstr>After FEM update</vt:lpstr>
      <vt:lpstr>PowerPoint Presentation</vt:lpstr>
      <vt:lpstr>Only used top 9 significant parameters for FEMU</vt:lpstr>
      <vt:lpstr>Changing low significant parameters</vt:lpstr>
      <vt:lpstr>Extended FEMU if FRFs are available</vt:lpstr>
      <vt:lpstr>After Extended FEM update</vt:lpstr>
      <vt:lpstr>After Extended FEM update</vt:lpstr>
      <vt:lpstr>Current issues</vt:lpstr>
      <vt:lpstr>Sensitivity based FEMU: </vt:lpstr>
      <vt:lpstr>GSA Sobol’s indices based on GPR surrogate model for natural frequency  </vt:lpstr>
      <vt:lpstr>GSA Sobol’s indices based on GPR surrogate model for natural frequency  </vt:lpstr>
      <vt:lpstr>PowerPoint Presentation</vt:lpstr>
      <vt:lpstr>https://www.uml.edu/docs/s-v-jan2001_modal_analysis_tcm18-189939.pdf  EXPERIMENTAL MODAL ANALYSIS   Updating Finite Element Model of a Wind Turbine Blade Section Using Experimental Modal Analysis Results </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Freisinger, Julian</dc:creator>
  <cp:lastModifiedBy>Wei-Teng Kao</cp:lastModifiedBy>
  <cp:revision>81</cp:revision>
  <cp:lastPrinted>2015-07-30T14:04:45Z</cp:lastPrinted>
  <dcterms:created xsi:type="dcterms:W3CDTF">2021-09-14T08:38:33Z</dcterms:created>
  <dcterms:modified xsi:type="dcterms:W3CDTF">2025-01-05T11:30:44Z</dcterms:modified>
</cp:coreProperties>
</file>